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7" r:id="rId3"/>
    <p:sldId id="257" r:id="rId4"/>
    <p:sldId id="265" r:id="rId5"/>
    <p:sldId id="270" r:id="rId6"/>
    <p:sldId id="266" r:id="rId7"/>
    <p:sldId id="263" r:id="rId8"/>
    <p:sldId id="264" r:id="rId9"/>
    <p:sldId id="261" r:id="rId10"/>
    <p:sldId id="268" r:id="rId11"/>
    <p:sldId id="258" r:id="rId12"/>
    <p:sldId id="259" r:id="rId13"/>
    <p:sldId id="262" r:id="rId14"/>
    <p:sldId id="260"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38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8CD6D1-F998-4AE2-BFAF-2DE8F6267F96}" type="doc">
      <dgm:prSet loTypeId="urn:microsoft.com/office/officeart/2005/8/layout/cycle6" loCatId="cycle" qsTypeId="urn:microsoft.com/office/officeart/2005/8/quickstyle/simple1" qsCatId="simple" csTypeId="urn:microsoft.com/office/officeart/2005/8/colors/colorful1" csCatId="colorful" phldr="1"/>
      <dgm:spPr/>
      <dgm:t>
        <a:bodyPr/>
        <a:lstStyle/>
        <a:p>
          <a:endParaRPr lang="en-US"/>
        </a:p>
      </dgm:t>
    </dgm:pt>
    <dgm:pt modelId="{BF3B45E7-1738-40D0-961C-337D3342DB04}">
      <dgm:prSet phldrT="[Text]"/>
      <dgm:spPr/>
      <dgm:t>
        <a:bodyPr/>
        <a:lstStyle/>
        <a:p>
          <a:r>
            <a:rPr lang="en-US" dirty="0" smtClean="0"/>
            <a:t>Study other quadratic functions to look at key features (x &amp; y intercept, maximum &amp; minimum)</a:t>
          </a:r>
          <a:endParaRPr lang="en-US" dirty="0"/>
        </a:p>
      </dgm:t>
    </dgm:pt>
    <dgm:pt modelId="{061BBC1E-1908-4DBA-89EC-94EF5AC2D5D5}" type="parTrans" cxnId="{04B6373B-45AA-4FAC-B0BC-BEA913FCFA86}">
      <dgm:prSet/>
      <dgm:spPr/>
      <dgm:t>
        <a:bodyPr/>
        <a:lstStyle/>
        <a:p>
          <a:endParaRPr lang="en-US"/>
        </a:p>
      </dgm:t>
    </dgm:pt>
    <dgm:pt modelId="{8DBA508B-DE86-4ECC-8DF2-FE6B50CC9D1C}" type="sibTrans" cxnId="{04B6373B-45AA-4FAC-B0BC-BEA913FCFA86}">
      <dgm:prSet/>
      <dgm:spPr/>
      <dgm:t>
        <a:bodyPr/>
        <a:lstStyle/>
        <a:p>
          <a:endParaRPr lang="en-US"/>
        </a:p>
      </dgm:t>
    </dgm:pt>
    <dgm:pt modelId="{0BA935B8-856B-42EA-A988-23E019010391}">
      <dgm:prSet phldrT="[Text]"/>
      <dgm:spPr/>
      <dgm:t>
        <a:bodyPr/>
        <a:lstStyle/>
        <a:p>
          <a:r>
            <a:rPr lang="en-US" dirty="0" smtClean="0"/>
            <a:t>Build a quadratic function by add, subtracting, and/or multiplying. Using Profit &amp; Income</a:t>
          </a:r>
          <a:endParaRPr lang="en-US" dirty="0"/>
        </a:p>
      </dgm:t>
    </dgm:pt>
    <dgm:pt modelId="{24F2197A-EEF3-4CAD-8FE4-158572CA0564}" type="parTrans" cxnId="{7899DB09-7A50-4728-B72B-042E5249038A}">
      <dgm:prSet/>
      <dgm:spPr/>
      <dgm:t>
        <a:bodyPr/>
        <a:lstStyle/>
        <a:p>
          <a:endParaRPr lang="en-US"/>
        </a:p>
      </dgm:t>
    </dgm:pt>
    <dgm:pt modelId="{2B996208-99A5-4D1B-82AC-BAF5A2315877}" type="sibTrans" cxnId="{7899DB09-7A50-4728-B72B-042E5249038A}">
      <dgm:prSet/>
      <dgm:spPr/>
      <dgm:t>
        <a:bodyPr/>
        <a:lstStyle/>
        <a:p>
          <a:endParaRPr lang="en-US"/>
        </a:p>
      </dgm:t>
    </dgm:pt>
    <dgm:pt modelId="{35417B0F-01AF-459D-9716-9CAFE2469901}">
      <dgm:prSet phldrT="[Text]"/>
      <dgm:spPr/>
      <dgm:t>
        <a:bodyPr/>
        <a:lstStyle/>
        <a:p>
          <a:r>
            <a:rPr lang="en-US" dirty="0" smtClean="0"/>
            <a:t>Multiply binomials using area model &amp; special cases</a:t>
          </a:r>
          <a:endParaRPr lang="en-US" dirty="0"/>
        </a:p>
      </dgm:t>
    </dgm:pt>
    <dgm:pt modelId="{C9C98E23-B30E-4155-9796-0572E39D4DDE}" type="parTrans" cxnId="{F84FD472-5D70-4CD0-AB15-A99155295284}">
      <dgm:prSet/>
      <dgm:spPr/>
      <dgm:t>
        <a:bodyPr/>
        <a:lstStyle/>
        <a:p>
          <a:endParaRPr lang="en-US"/>
        </a:p>
      </dgm:t>
    </dgm:pt>
    <dgm:pt modelId="{162C05BD-611F-4E72-B1E9-86BB02F085A9}" type="sibTrans" cxnId="{F84FD472-5D70-4CD0-AB15-A99155295284}">
      <dgm:prSet/>
      <dgm:spPr/>
      <dgm:t>
        <a:bodyPr/>
        <a:lstStyle/>
        <a:p>
          <a:endParaRPr lang="en-US"/>
        </a:p>
      </dgm:t>
    </dgm:pt>
    <dgm:pt modelId="{6423BBC4-9439-491A-B8C5-677437C5CE1A}">
      <dgm:prSet phldrT="[Text]"/>
      <dgm:spPr/>
      <dgm:t>
        <a:bodyPr/>
        <a:lstStyle/>
        <a:p>
          <a:r>
            <a:rPr lang="en-US" dirty="0" smtClean="0"/>
            <a:t>Factoring using an area model</a:t>
          </a:r>
          <a:endParaRPr lang="en-US" dirty="0"/>
        </a:p>
      </dgm:t>
    </dgm:pt>
    <dgm:pt modelId="{3A1F4BE1-B38C-4993-B3F7-BB82E78BBD16}" type="parTrans" cxnId="{1F9762E6-C4CA-49AD-AE0F-CD7E92115F3B}">
      <dgm:prSet/>
      <dgm:spPr/>
      <dgm:t>
        <a:bodyPr/>
        <a:lstStyle/>
        <a:p>
          <a:endParaRPr lang="en-US"/>
        </a:p>
      </dgm:t>
    </dgm:pt>
    <dgm:pt modelId="{58DFF0AD-9BC1-4A02-94E2-04FE743CC9BA}" type="sibTrans" cxnId="{1F9762E6-C4CA-49AD-AE0F-CD7E92115F3B}">
      <dgm:prSet/>
      <dgm:spPr/>
      <dgm:t>
        <a:bodyPr/>
        <a:lstStyle/>
        <a:p>
          <a:endParaRPr lang="en-US"/>
        </a:p>
      </dgm:t>
    </dgm:pt>
    <dgm:pt modelId="{DEDBF02C-1CB3-439D-9FCB-9D6C84F953C3}">
      <dgm:prSet phldrT="[Text]"/>
      <dgm:spPr/>
      <dgm:t>
        <a:bodyPr/>
        <a:lstStyle/>
        <a:p>
          <a:r>
            <a:rPr lang="en-US" dirty="0" smtClean="0"/>
            <a:t>Work with Projectile motion –using  tables and graphs to solve</a:t>
          </a:r>
          <a:endParaRPr lang="en-US" dirty="0"/>
        </a:p>
      </dgm:t>
    </dgm:pt>
    <dgm:pt modelId="{6D801000-73C6-46B6-AD1B-F7FA7AC1474D}" type="parTrans" cxnId="{CC7ACE8B-5B71-443E-AE7B-FB8CD2F478DF}">
      <dgm:prSet/>
      <dgm:spPr/>
      <dgm:t>
        <a:bodyPr/>
        <a:lstStyle/>
        <a:p>
          <a:endParaRPr lang="en-US"/>
        </a:p>
      </dgm:t>
    </dgm:pt>
    <dgm:pt modelId="{6F681553-0A72-4F52-9F2C-5145B09756A8}" type="sibTrans" cxnId="{CC7ACE8B-5B71-443E-AE7B-FB8CD2F478DF}">
      <dgm:prSet/>
      <dgm:spPr/>
      <dgm:t>
        <a:bodyPr/>
        <a:lstStyle/>
        <a:p>
          <a:endParaRPr lang="en-US"/>
        </a:p>
      </dgm:t>
    </dgm:pt>
    <dgm:pt modelId="{7FE2EEB0-9C98-497B-B6F7-028F3D255A3F}" type="pres">
      <dgm:prSet presAssocID="{C68CD6D1-F998-4AE2-BFAF-2DE8F6267F96}" presName="cycle" presStyleCnt="0">
        <dgm:presLayoutVars>
          <dgm:dir/>
          <dgm:resizeHandles val="exact"/>
        </dgm:presLayoutVars>
      </dgm:prSet>
      <dgm:spPr/>
      <dgm:t>
        <a:bodyPr/>
        <a:lstStyle/>
        <a:p>
          <a:endParaRPr lang="en-US"/>
        </a:p>
      </dgm:t>
    </dgm:pt>
    <dgm:pt modelId="{C8990A0E-B0FE-409B-B690-E450E1C4D70D}" type="pres">
      <dgm:prSet presAssocID="{BF3B45E7-1738-40D0-961C-337D3342DB04}" presName="node" presStyleLbl="node1" presStyleIdx="0" presStyleCnt="5" custScaleX="164760" custScaleY="146935" custRadScaleRad="95874" custRadScaleInc="-8526">
        <dgm:presLayoutVars>
          <dgm:bulletEnabled val="1"/>
        </dgm:presLayoutVars>
      </dgm:prSet>
      <dgm:spPr/>
      <dgm:t>
        <a:bodyPr/>
        <a:lstStyle/>
        <a:p>
          <a:endParaRPr lang="en-US"/>
        </a:p>
      </dgm:t>
    </dgm:pt>
    <dgm:pt modelId="{46E01336-07F3-485A-90C1-5D7298E1B812}" type="pres">
      <dgm:prSet presAssocID="{BF3B45E7-1738-40D0-961C-337D3342DB04}" presName="spNode" presStyleCnt="0"/>
      <dgm:spPr/>
    </dgm:pt>
    <dgm:pt modelId="{F2661417-C04A-4062-8A4D-70A708B401AF}" type="pres">
      <dgm:prSet presAssocID="{8DBA508B-DE86-4ECC-8DF2-FE6B50CC9D1C}" presName="sibTrans" presStyleLbl="sibTrans1D1" presStyleIdx="0" presStyleCnt="5"/>
      <dgm:spPr/>
      <dgm:t>
        <a:bodyPr/>
        <a:lstStyle/>
        <a:p>
          <a:endParaRPr lang="en-US"/>
        </a:p>
      </dgm:t>
    </dgm:pt>
    <dgm:pt modelId="{0935CC16-05AD-416D-9BEF-A6AB9F774C35}" type="pres">
      <dgm:prSet presAssocID="{0BA935B8-856B-42EA-A988-23E019010391}" presName="node" presStyleLbl="node1" presStyleIdx="1" presStyleCnt="5" custScaleX="193406" custScaleY="142375" custRadScaleRad="125124" custRadScaleInc="45634">
        <dgm:presLayoutVars>
          <dgm:bulletEnabled val="1"/>
        </dgm:presLayoutVars>
      </dgm:prSet>
      <dgm:spPr/>
      <dgm:t>
        <a:bodyPr/>
        <a:lstStyle/>
        <a:p>
          <a:endParaRPr lang="en-US"/>
        </a:p>
      </dgm:t>
    </dgm:pt>
    <dgm:pt modelId="{9AABB06D-C2AD-4894-B8F8-1CDD37002ABA}" type="pres">
      <dgm:prSet presAssocID="{0BA935B8-856B-42EA-A988-23E019010391}" presName="spNode" presStyleCnt="0"/>
      <dgm:spPr/>
    </dgm:pt>
    <dgm:pt modelId="{6998D83B-907D-460E-8309-D0EBA292316A}" type="pres">
      <dgm:prSet presAssocID="{2B996208-99A5-4D1B-82AC-BAF5A2315877}" presName="sibTrans" presStyleLbl="sibTrans1D1" presStyleIdx="1" presStyleCnt="5"/>
      <dgm:spPr/>
      <dgm:t>
        <a:bodyPr/>
        <a:lstStyle/>
        <a:p>
          <a:endParaRPr lang="en-US"/>
        </a:p>
      </dgm:t>
    </dgm:pt>
    <dgm:pt modelId="{4E93669F-FA15-4EB7-9FBC-CDBBDC478341}" type="pres">
      <dgm:prSet presAssocID="{35417B0F-01AF-459D-9716-9CAFE2469901}" presName="node" presStyleLbl="node1" presStyleIdx="2" presStyleCnt="5" custScaleX="181548" custScaleY="131534" custRadScaleRad="114393" custRadScaleInc="-74528">
        <dgm:presLayoutVars>
          <dgm:bulletEnabled val="1"/>
        </dgm:presLayoutVars>
      </dgm:prSet>
      <dgm:spPr/>
      <dgm:t>
        <a:bodyPr/>
        <a:lstStyle/>
        <a:p>
          <a:endParaRPr lang="en-US"/>
        </a:p>
      </dgm:t>
    </dgm:pt>
    <dgm:pt modelId="{983A8BBE-37D3-44D4-B25A-97FD6C1C6E7A}" type="pres">
      <dgm:prSet presAssocID="{35417B0F-01AF-459D-9716-9CAFE2469901}" presName="spNode" presStyleCnt="0"/>
      <dgm:spPr/>
    </dgm:pt>
    <dgm:pt modelId="{9A292CE5-8DEC-45F5-AE09-62C3EE9DC4EE}" type="pres">
      <dgm:prSet presAssocID="{162C05BD-611F-4E72-B1E9-86BB02F085A9}" presName="sibTrans" presStyleLbl="sibTrans1D1" presStyleIdx="2" presStyleCnt="5"/>
      <dgm:spPr/>
      <dgm:t>
        <a:bodyPr/>
        <a:lstStyle/>
        <a:p>
          <a:endParaRPr lang="en-US"/>
        </a:p>
      </dgm:t>
    </dgm:pt>
    <dgm:pt modelId="{054954C7-7FBD-4BCA-9986-1E3B1A343FCE}" type="pres">
      <dgm:prSet presAssocID="{6423BBC4-9439-491A-B8C5-677437C5CE1A}" presName="node" presStyleLbl="node1" presStyleIdx="3" presStyleCnt="5" custScaleX="174060" custScaleY="123743" custRadScaleRad="127824" custRadScaleInc="79334">
        <dgm:presLayoutVars>
          <dgm:bulletEnabled val="1"/>
        </dgm:presLayoutVars>
      </dgm:prSet>
      <dgm:spPr/>
      <dgm:t>
        <a:bodyPr/>
        <a:lstStyle/>
        <a:p>
          <a:endParaRPr lang="en-US"/>
        </a:p>
      </dgm:t>
    </dgm:pt>
    <dgm:pt modelId="{E3F5EA2D-F10C-4CBA-A21E-249CC1EDA246}" type="pres">
      <dgm:prSet presAssocID="{6423BBC4-9439-491A-B8C5-677437C5CE1A}" presName="spNode" presStyleCnt="0"/>
      <dgm:spPr/>
    </dgm:pt>
    <dgm:pt modelId="{5EC380A5-B0DD-4E30-BB53-69F885BB1EF9}" type="pres">
      <dgm:prSet presAssocID="{58DFF0AD-9BC1-4A02-94E2-04FE743CC9BA}" presName="sibTrans" presStyleLbl="sibTrans1D1" presStyleIdx="3" presStyleCnt="5"/>
      <dgm:spPr/>
      <dgm:t>
        <a:bodyPr/>
        <a:lstStyle/>
        <a:p>
          <a:endParaRPr lang="en-US"/>
        </a:p>
      </dgm:t>
    </dgm:pt>
    <dgm:pt modelId="{6F22B85C-D561-423E-94C8-A6BDB9AA7815}" type="pres">
      <dgm:prSet presAssocID="{DEDBF02C-1CB3-439D-9FCB-9D6C84F953C3}" presName="node" presStyleLbl="node1" presStyleIdx="4" presStyleCnt="5" custScaleX="167267" custScaleY="150071" custRadScaleRad="123648" custRadScaleInc="-49025">
        <dgm:presLayoutVars>
          <dgm:bulletEnabled val="1"/>
        </dgm:presLayoutVars>
      </dgm:prSet>
      <dgm:spPr/>
      <dgm:t>
        <a:bodyPr/>
        <a:lstStyle/>
        <a:p>
          <a:endParaRPr lang="en-US"/>
        </a:p>
      </dgm:t>
    </dgm:pt>
    <dgm:pt modelId="{F00B267E-7970-44EE-8242-35080A51524F}" type="pres">
      <dgm:prSet presAssocID="{DEDBF02C-1CB3-439D-9FCB-9D6C84F953C3}" presName="spNode" presStyleCnt="0"/>
      <dgm:spPr/>
    </dgm:pt>
    <dgm:pt modelId="{72347DD8-C0FA-4F0D-9F84-EE8B4B9BE918}" type="pres">
      <dgm:prSet presAssocID="{6F681553-0A72-4F52-9F2C-5145B09756A8}" presName="sibTrans" presStyleLbl="sibTrans1D1" presStyleIdx="4" presStyleCnt="5"/>
      <dgm:spPr/>
      <dgm:t>
        <a:bodyPr/>
        <a:lstStyle/>
        <a:p>
          <a:endParaRPr lang="en-US"/>
        </a:p>
      </dgm:t>
    </dgm:pt>
  </dgm:ptLst>
  <dgm:cxnLst>
    <dgm:cxn modelId="{04B6373B-45AA-4FAC-B0BC-BEA913FCFA86}" srcId="{C68CD6D1-F998-4AE2-BFAF-2DE8F6267F96}" destId="{BF3B45E7-1738-40D0-961C-337D3342DB04}" srcOrd="0" destOrd="0" parTransId="{061BBC1E-1908-4DBA-89EC-94EF5AC2D5D5}" sibTransId="{8DBA508B-DE86-4ECC-8DF2-FE6B50CC9D1C}"/>
    <dgm:cxn modelId="{F84FD472-5D70-4CD0-AB15-A99155295284}" srcId="{C68CD6D1-F998-4AE2-BFAF-2DE8F6267F96}" destId="{35417B0F-01AF-459D-9716-9CAFE2469901}" srcOrd="2" destOrd="0" parTransId="{C9C98E23-B30E-4155-9796-0572E39D4DDE}" sibTransId="{162C05BD-611F-4E72-B1E9-86BB02F085A9}"/>
    <dgm:cxn modelId="{BB1472E2-E13D-43FD-B929-63430FE98297}" type="presOf" srcId="{162C05BD-611F-4E72-B1E9-86BB02F085A9}" destId="{9A292CE5-8DEC-45F5-AE09-62C3EE9DC4EE}" srcOrd="0" destOrd="0" presId="urn:microsoft.com/office/officeart/2005/8/layout/cycle6"/>
    <dgm:cxn modelId="{CC7ACE8B-5B71-443E-AE7B-FB8CD2F478DF}" srcId="{C68CD6D1-F998-4AE2-BFAF-2DE8F6267F96}" destId="{DEDBF02C-1CB3-439D-9FCB-9D6C84F953C3}" srcOrd="4" destOrd="0" parTransId="{6D801000-73C6-46B6-AD1B-F7FA7AC1474D}" sibTransId="{6F681553-0A72-4F52-9F2C-5145B09756A8}"/>
    <dgm:cxn modelId="{1F9762E6-C4CA-49AD-AE0F-CD7E92115F3B}" srcId="{C68CD6D1-F998-4AE2-BFAF-2DE8F6267F96}" destId="{6423BBC4-9439-491A-B8C5-677437C5CE1A}" srcOrd="3" destOrd="0" parTransId="{3A1F4BE1-B38C-4993-B3F7-BB82E78BBD16}" sibTransId="{58DFF0AD-9BC1-4A02-94E2-04FE743CC9BA}"/>
    <dgm:cxn modelId="{DFDBA780-99C3-420A-9874-5D742FE745DA}" type="presOf" srcId="{DEDBF02C-1CB3-439D-9FCB-9D6C84F953C3}" destId="{6F22B85C-D561-423E-94C8-A6BDB9AA7815}" srcOrd="0" destOrd="0" presId="urn:microsoft.com/office/officeart/2005/8/layout/cycle6"/>
    <dgm:cxn modelId="{79C22A6E-B7CF-421D-8AB6-B4F91915D71D}" type="presOf" srcId="{8DBA508B-DE86-4ECC-8DF2-FE6B50CC9D1C}" destId="{F2661417-C04A-4062-8A4D-70A708B401AF}" srcOrd="0" destOrd="0" presId="urn:microsoft.com/office/officeart/2005/8/layout/cycle6"/>
    <dgm:cxn modelId="{44895933-A7C0-476C-B574-87E961D5C33C}" type="presOf" srcId="{58DFF0AD-9BC1-4A02-94E2-04FE743CC9BA}" destId="{5EC380A5-B0DD-4E30-BB53-69F885BB1EF9}" srcOrd="0" destOrd="0" presId="urn:microsoft.com/office/officeart/2005/8/layout/cycle6"/>
    <dgm:cxn modelId="{63721CB9-8B51-4D3C-898F-E7200B3FB8B4}" type="presOf" srcId="{6423BBC4-9439-491A-B8C5-677437C5CE1A}" destId="{054954C7-7FBD-4BCA-9986-1E3B1A343FCE}" srcOrd="0" destOrd="0" presId="urn:microsoft.com/office/officeart/2005/8/layout/cycle6"/>
    <dgm:cxn modelId="{29D8E798-D6ED-4074-8AF4-3F6CFE21E373}" type="presOf" srcId="{2B996208-99A5-4D1B-82AC-BAF5A2315877}" destId="{6998D83B-907D-460E-8309-D0EBA292316A}" srcOrd="0" destOrd="0" presId="urn:microsoft.com/office/officeart/2005/8/layout/cycle6"/>
    <dgm:cxn modelId="{37F521C9-4DFE-44C5-B009-5FA03BE19AD7}" type="presOf" srcId="{35417B0F-01AF-459D-9716-9CAFE2469901}" destId="{4E93669F-FA15-4EB7-9FBC-CDBBDC478341}" srcOrd="0" destOrd="0" presId="urn:microsoft.com/office/officeart/2005/8/layout/cycle6"/>
    <dgm:cxn modelId="{D78EE0A9-6237-4137-880B-953E20737577}" type="presOf" srcId="{BF3B45E7-1738-40D0-961C-337D3342DB04}" destId="{C8990A0E-B0FE-409B-B690-E450E1C4D70D}" srcOrd="0" destOrd="0" presId="urn:microsoft.com/office/officeart/2005/8/layout/cycle6"/>
    <dgm:cxn modelId="{E23F6242-F905-4F33-AF34-249F3D18D7DC}" type="presOf" srcId="{C68CD6D1-F998-4AE2-BFAF-2DE8F6267F96}" destId="{7FE2EEB0-9C98-497B-B6F7-028F3D255A3F}" srcOrd="0" destOrd="0" presId="urn:microsoft.com/office/officeart/2005/8/layout/cycle6"/>
    <dgm:cxn modelId="{CA448BEF-B684-4780-A9B4-2FDB08DBD3A9}" type="presOf" srcId="{0BA935B8-856B-42EA-A988-23E019010391}" destId="{0935CC16-05AD-416D-9BEF-A6AB9F774C35}" srcOrd="0" destOrd="0" presId="urn:microsoft.com/office/officeart/2005/8/layout/cycle6"/>
    <dgm:cxn modelId="{785ED666-3DCC-4FDC-9182-952C3113077A}" type="presOf" srcId="{6F681553-0A72-4F52-9F2C-5145B09756A8}" destId="{72347DD8-C0FA-4F0D-9F84-EE8B4B9BE918}" srcOrd="0" destOrd="0" presId="urn:microsoft.com/office/officeart/2005/8/layout/cycle6"/>
    <dgm:cxn modelId="{7899DB09-7A50-4728-B72B-042E5249038A}" srcId="{C68CD6D1-F998-4AE2-BFAF-2DE8F6267F96}" destId="{0BA935B8-856B-42EA-A988-23E019010391}" srcOrd="1" destOrd="0" parTransId="{24F2197A-EEF3-4CAD-8FE4-158572CA0564}" sibTransId="{2B996208-99A5-4D1B-82AC-BAF5A2315877}"/>
    <dgm:cxn modelId="{6505C222-AF82-4A20-BF36-FEF3E74AC654}" type="presParOf" srcId="{7FE2EEB0-9C98-497B-B6F7-028F3D255A3F}" destId="{C8990A0E-B0FE-409B-B690-E450E1C4D70D}" srcOrd="0" destOrd="0" presId="urn:microsoft.com/office/officeart/2005/8/layout/cycle6"/>
    <dgm:cxn modelId="{B9D34948-E80B-4755-AAD4-F17934D8CE06}" type="presParOf" srcId="{7FE2EEB0-9C98-497B-B6F7-028F3D255A3F}" destId="{46E01336-07F3-485A-90C1-5D7298E1B812}" srcOrd="1" destOrd="0" presId="urn:microsoft.com/office/officeart/2005/8/layout/cycle6"/>
    <dgm:cxn modelId="{9ADFA87D-0F1B-4F8A-A596-8C0C8F717EF5}" type="presParOf" srcId="{7FE2EEB0-9C98-497B-B6F7-028F3D255A3F}" destId="{F2661417-C04A-4062-8A4D-70A708B401AF}" srcOrd="2" destOrd="0" presId="urn:microsoft.com/office/officeart/2005/8/layout/cycle6"/>
    <dgm:cxn modelId="{41F6B206-FFA6-4D85-AF84-9BA4923DC5C6}" type="presParOf" srcId="{7FE2EEB0-9C98-497B-B6F7-028F3D255A3F}" destId="{0935CC16-05AD-416D-9BEF-A6AB9F774C35}" srcOrd="3" destOrd="0" presId="urn:microsoft.com/office/officeart/2005/8/layout/cycle6"/>
    <dgm:cxn modelId="{C4AA867B-EAF7-43AF-9D84-AD1F590F061A}" type="presParOf" srcId="{7FE2EEB0-9C98-497B-B6F7-028F3D255A3F}" destId="{9AABB06D-C2AD-4894-B8F8-1CDD37002ABA}" srcOrd="4" destOrd="0" presId="urn:microsoft.com/office/officeart/2005/8/layout/cycle6"/>
    <dgm:cxn modelId="{1B1F0D1C-9588-446D-9F91-340EE75C0AA5}" type="presParOf" srcId="{7FE2EEB0-9C98-497B-B6F7-028F3D255A3F}" destId="{6998D83B-907D-460E-8309-D0EBA292316A}" srcOrd="5" destOrd="0" presId="urn:microsoft.com/office/officeart/2005/8/layout/cycle6"/>
    <dgm:cxn modelId="{FC4AB0D6-AA50-4C5F-9CE4-91D78ED98141}" type="presParOf" srcId="{7FE2EEB0-9C98-497B-B6F7-028F3D255A3F}" destId="{4E93669F-FA15-4EB7-9FBC-CDBBDC478341}" srcOrd="6" destOrd="0" presId="urn:microsoft.com/office/officeart/2005/8/layout/cycle6"/>
    <dgm:cxn modelId="{CE4F3785-B547-4003-9288-86C77A7AB463}" type="presParOf" srcId="{7FE2EEB0-9C98-497B-B6F7-028F3D255A3F}" destId="{983A8BBE-37D3-44D4-B25A-97FD6C1C6E7A}" srcOrd="7" destOrd="0" presId="urn:microsoft.com/office/officeart/2005/8/layout/cycle6"/>
    <dgm:cxn modelId="{D5DEE439-B861-4F91-9E9C-FA9DC4CF5B2C}" type="presParOf" srcId="{7FE2EEB0-9C98-497B-B6F7-028F3D255A3F}" destId="{9A292CE5-8DEC-45F5-AE09-62C3EE9DC4EE}" srcOrd="8" destOrd="0" presId="urn:microsoft.com/office/officeart/2005/8/layout/cycle6"/>
    <dgm:cxn modelId="{D9E26D50-381C-4C79-A1DD-33BE2EBA7830}" type="presParOf" srcId="{7FE2EEB0-9C98-497B-B6F7-028F3D255A3F}" destId="{054954C7-7FBD-4BCA-9986-1E3B1A343FCE}" srcOrd="9" destOrd="0" presId="urn:microsoft.com/office/officeart/2005/8/layout/cycle6"/>
    <dgm:cxn modelId="{89DBB9D6-164A-4F5B-9AF5-0E93A2AE44B7}" type="presParOf" srcId="{7FE2EEB0-9C98-497B-B6F7-028F3D255A3F}" destId="{E3F5EA2D-F10C-4CBA-A21E-249CC1EDA246}" srcOrd="10" destOrd="0" presId="urn:microsoft.com/office/officeart/2005/8/layout/cycle6"/>
    <dgm:cxn modelId="{46A91BDB-8EFA-492C-ADF6-DAE5933FA0D9}" type="presParOf" srcId="{7FE2EEB0-9C98-497B-B6F7-028F3D255A3F}" destId="{5EC380A5-B0DD-4E30-BB53-69F885BB1EF9}" srcOrd="11" destOrd="0" presId="urn:microsoft.com/office/officeart/2005/8/layout/cycle6"/>
    <dgm:cxn modelId="{053831AF-BD5C-4015-B761-583DBF52141B}" type="presParOf" srcId="{7FE2EEB0-9C98-497B-B6F7-028F3D255A3F}" destId="{6F22B85C-D561-423E-94C8-A6BDB9AA7815}" srcOrd="12" destOrd="0" presId="urn:microsoft.com/office/officeart/2005/8/layout/cycle6"/>
    <dgm:cxn modelId="{5E9B1784-5A39-48AB-A271-CBA3A87A723B}" type="presParOf" srcId="{7FE2EEB0-9C98-497B-B6F7-028F3D255A3F}" destId="{F00B267E-7970-44EE-8242-35080A51524F}" srcOrd="13" destOrd="0" presId="urn:microsoft.com/office/officeart/2005/8/layout/cycle6"/>
    <dgm:cxn modelId="{E5DC0CD8-447F-4892-A3E2-8C054CD2AD13}" type="presParOf" srcId="{7FE2EEB0-9C98-497B-B6F7-028F3D255A3F}" destId="{72347DD8-C0FA-4F0D-9F84-EE8B4B9BE918}" srcOrd="14"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24D5A6D-77AD-4090-89DC-38DE6ACC0CDA}" type="doc">
      <dgm:prSet loTypeId="urn:microsoft.com/office/officeart/2005/8/layout/cycle2" loCatId="cycle" qsTypeId="urn:microsoft.com/office/officeart/2005/8/quickstyle/simple1" qsCatId="simple" csTypeId="urn:microsoft.com/office/officeart/2005/8/colors/colorful1" csCatId="colorful" phldr="1"/>
      <dgm:spPr/>
      <dgm:t>
        <a:bodyPr/>
        <a:lstStyle/>
        <a:p>
          <a:endParaRPr lang="en-US"/>
        </a:p>
      </dgm:t>
    </dgm:pt>
    <dgm:pt modelId="{014BB6BF-927E-4BDE-A417-3CF596F21A13}">
      <dgm:prSet phldrT="[Text]"/>
      <dgm:spPr/>
      <dgm:t>
        <a:bodyPr/>
        <a:lstStyle/>
        <a:p>
          <a:r>
            <a:rPr lang="en-US" dirty="0" smtClean="0"/>
            <a:t>Design Parabolas using the key features</a:t>
          </a:r>
          <a:endParaRPr lang="en-US" dirty="0"/>
        </a:p>
      </dgm:t>
    </dgm:pt>
    <dgm:pt modelId="{DA041223-BB72-4CBE-BEF4-B35D14310F63}" type="parTrans" cxnId="{6431B905-FEBA-4CBC-BC9A-357042CF2FC6}">
      <dgm:prSet/>
      <dgm:spPr/>
      <dgm:t>
        <a:bodyPr/>
        <a:lstStyle/>
        <a:p>
          <a:endParaRPr lang="en-US"/>
        </a:p>
      </dgm:t>
    </dgm:pt>
    <dgm:pt modelId="{5FD72826-7A86-4D85-ACD4-2C7F2A37DF14}" type="sibTrans" cxnId="{6431B905-FEBA-4CBC-BC9A-357042CF2FC6}">
      <dgm:prSet/>
      <dgm:spPr/>
      <dgm:t>
        <a:bodyPr/>
        <a:lstStyle/>
        <a:p>
          <a:endParaRPr lang="en-US"/>
        </a:p>
      </dgm:t>
    </dgm:pt>
    <dgm:pt modelId="{2BC3874E-FFE8-4291-8B47-17BD449EB2F5}">
      <dgm:prSet phldrT="[Text]"/>
      <dgm:spPr/>
      <dgm:t>
        <a:bodyPr/>
        <a:lstStyle/>
        <a:p>
          <a:r>
            <a:rPr lang="en-US" dirty="0" smtClean="0"/>
            <a:t>Solving Quadratics using factoring </a:t>
          </a:r>
          <a:endParaRPr lang="en-US" dirty="0"/>
        </a:p>
      </dgm:t>
    </dgm:pt>
    <dgm:pt modelId="{5C1F69EF-B891-4104-A80C-F3538D816512}" type="parTrans" cxnId="{735E4F3F-17F3-4270-BD1D-ACF955F48007}">
      <dgm:prSet/>
      <dgm:spPr/>
      <dgm:t>
        <a:bodyPr/>
        <a:lstStyle/>
        <a:p>
          <a:endParaRPr lang="en-US"/>
        </a:p>
      </dgm:t>
    </dgm:pt>
    <dgm:pt modelId="{CE116A6A-2337-496D-84AF-1894B1D9AA47}" type="sibTrans" cxnId="{735E4F3F-17F3-4270-BD1D-ACF955F48007}">
      <dgm:prSet/>
      <dgm:spPr/>
      <dgm:t>
        <a:bodyPr/>
        <a:lstStyle/>
        <a:p>
          <a:endParaRPr lang="en-US"/>
        </a:p>
      </dgm:t>
    </dgm:pt>
    <dgm:pt modelId="{319A4B41-2D76-44FE-B13C-1A6D3F1D223F}">
      <dgm:prSet phldrT="[Text]"/>
      <dgm:spPr/>
      <dgm:t>
        <a:bodyPr/>
        <a:lstStyle/>
        <a:p>
          <a:r>
            <a:rPr lang="en-US" dirty="0" smtClean="0"/>
            <a:t>Solving Quadratics using the quadratic formula</a:t>
          </a:r>
          <a:endParaRPr lang="en-US" dirty="0"/>
        </a:p>
      </dgm:t>
    </dgm:pt>
    <dgm:pt modelId="{3611EEA7-DFB8-4CB5-8470-7B6B32712311}" type="parTrans" cxnId="{BF1EAF43-CF4A-4C1C-97E0-2781ED543F9E}">
      <dgm:prSet/>
      <dgm:spPr/>
      <dgm:t>
        <a:bodyPr/>
        <a:lstStyle/>
        <a:p>
          <a:endParaRPr lang="en-US"/>
        </a:p>
      </dgm:t>
    </dgm:pt>
    <dgm:pt modelId="{6EB90D44-68FF-4CF2-9198-CF2CFD6DB166}" type="sibTrans" cxnId="{BF1EAF43-CF4A-4C1C-97E0-2781ED543F9E}">
      <dgm:prSet/>
      <dgm:spPr/>
      <dgm:t>
        <a:bodyPr/>
        <a:lstStyle/>
        <a:p>
          <a:endParaRPr lang="en-US"/>
        </a:p>
      </dgm:t>
    </dgm:pt>
    <dgm:pt modelId="{8D1EDCFE-7251-43FE-8528-24D76F3AF23E}">
      <dgm:prSet phldrT="[Text]"/>
      <dgm:spPr/>
      <dgm:t>
        <a:bodyPr/>
        <a:lstStyle/>
        <a:p>
          <a:r>
            <a:rPr lang="en-US" dirty="0" smtClean="0"/>
            <a:t>Solving problems quadratic &amp; linear or linear and inverse function</a:t>
          </a:r>
          <a:endParaRPr lang="en-US" dirty="0"/>
        </a:p>
      </dgm:t>
    </dgm:pt>
    <dgm:pt modelId="{6E324CDA-0D59-49BF-B799-0CD01CA735F5}" type="parTrans" cxnId="{53C947EF-2A5C-4D19-BDCD-086359AE4A5C}">
      <dgm:prSet/>
      <dgm:spPr/>
      <dgm:t>
        <a:bodyPr/>
        <a:lstStyle/>
        <a:p>
          <a:endParaRPr lang="en-US"/>
        </a:p>
      </dgm:t>
    </dgm:pt>
    <dgm:pt modelId="{84E50138-2B3C-4E19-A245-E9DBF07410D8}" type="sibTrans" cxnId="{53C947EF-2A5C-4D19-BDCD-086359AE4A5C}">
      <dgm:prSet/>
      <dgm:spPr/>
      <dgm:t>
        <a:bodyPr/>
        <a:lstStyle/>
        <a:p>
          <a:endParaRPr lang="en-US"/>
        </a:p>
      </dgm:t>
    </dgm:pt>
    <dgm:pt modelId="{8086E262-62B7-4645-8228-D04126ABC492}">
      <dgm:prSet phldrT="[Text]"/>
      <dgm:spPr/>
      <dgm:t>
        <a:bodyPr/>
        <a:lstStyle/>
        <a:p>
          <a:r>
            <a:rPr lang="en-US" dirty="0" smtClean="0"/>
            <a:t>Quadratic Inequalities</a:t>
          </a:r>
          <a:endParaRPr lang="en-US" dirty="0"/>
        </a:p>
      </dgm:t>
    </dgm:pt>
    <dgm:pt modelId="{DAEC233B-BD8B-49E9-B540-89CAA6505F5F}" type="parTrans" cxnId="{FD31749B-F8A3-48D0-BA38-066E29BE1E87}">
      <dgm:prSet/>
      <dgm:spPr/>
      <dgm:t>
        <a:bodyPr/>
        <a:lstStyle/>
        <a:p>
          <a:endParaRPr lang="en-US"/>
        </a:p>
      </dgm:t>
    </dgm:pt>
    <dgm:pt modelId="{2781A314-E840-4ADD-9641-970DDD868194}" type="sibTrans" cxnId="{FD31749B-F8A3-48D0-BA38-066E29BE1E87}">
      <dgm:prSet/>
      <dgm:spPr/>
      <dgm:t>
        <a:bodyPr/>
        <a:lstStyle/>
        <a:p>
          <a:endParaRPr lang="en-US"/>
        </a:p>
      </dgm:t>
    </dgm:pt>
    <dgm:pt modelId="{D7693DB3-F9D7-429C-9006-37AE12C647B5}" type="pres">
      <dgm:prSet presAssocID="{224D5A6D-77AD-4090-89DC-38DE6ACC0CDA}" presName="cycle" presStyleCnt="0">
        <dgm:presLayoutVars>
          <dgm:dir/>
          <dgm:resizeHandles val="exact"/>
        </dgm:presLayoutVars>
      </dgm:prSet>
      <dgm:spPr/>
      <dgm:t>
        <a:bodyPr/>
        <a:lstStyle/>
        <a:p>
          <a:endParaRPr lang="en-US"/>
        </a:p>
      </dgm:t>
    </dgm:pt>
    <dgm:pt modelId="{3150A9C0-1756-4612-A848-D02B65039607}" type="pres">
      <dgm:prSet presAssocID="{014BB6BF-927E-4BDE-A417-3CF596F21A13}" presName="node" presStyleLbl="node1" presStyleIdx="0" presStyleCnt="5" custScaleX="124090" custScaleY="120423">
        <dgm:presLayoutVars>
          <dgm:bulletEnabled val="1"/>
        </dgm:presLayoutVars>
      </dgm:prSet>
      <dgm:spPr/>
      <dgm:t>
        <a:bodyPr/>
        <a:lstStyle/>
        <a:p>
          <a:endParaRPr lang="en-US"/>
        </a:p>
      </dgm:t>
    </dgm:pt>
    <dgm:pt modelId="{400731E2-3F1D-42FA-B538-53D7B461ABBC}" type="pres">
      <dgm:prSet presAssocID="{5FD72826-7A86-4D85-ACD4-2C7F2A37DF14}" presName="sibTrans" presStyleLbl="sibTrans2D1" presStyleIdx="0" presStyleCnt="5"/>
      <dgm:spPr/>
      <dgm:t>
        <a:bodyPr/>
        <a:lstStyle/>
        <a:p>
          <a:endParaRPr lang="en-US"/>
        </a:p>
      </dgm:t>
    </dgm:pt>
    <dgm:pt modelId="{80BF836A-827E-4F73-A981-8F35B37C3E78}" type="pres">
      <dgm:prSet presAssocID="{5FD72826-7A86-4D85-ACD4-2C7F2A37DF14}" presName="connectorText" presStyleLbl="sibTrans2D1" presStyleIdx="0" presStyleCnt="5"/>
      <dgm:spPr/>
      <dgm:t>
        <a:bodyPr/>
        <a:lstStyle/>
        <a:p>
          <a:endParaRPr lang="en-US"/>
        </a:p>
      </dgm:t>
    </dgm:pt>
    <dgm:pt modelId="{08FFC993-DC09-4235-BB2D-6DFC4267E09B}" type="pres">
      <dgm:prSet presAssocID="{2BC3874E-FFE8-4291-8B47-17BD449EB2F5}" presName="node" presStyleLbl="node1" presStyleIdx="1" presStyleCnt="5" custScaleX="124971" custScaleY="118967" custRadScaleRad="121246" custRadScaleInc="9141">
        <dgm:presLayoutVars>
          <dgm:bulletEnabled val="1"/>
        </dgm:presLayoutVars>
      </dgm:prSet>
      <dgm:spPr/>
      <dgm:t>
        <a:bodyPr/>
        <a:lstStyle/>
        <a:p>
          <a:endParaRPr lang="en-US"/>
        </a:p>
      </dgm:t>
    </dgm:pt>
    <dgm:pt modelId="{5DD8A65C-1F6F-45EF-B30F-129DB63358A9}" type="pres">
      <dgm:prSet presAssocID="{CE116A6A-2337-496D-84AF-1894B1D9AA47}" presName="sibTrans" presStyleLbl="sibTrans2D1" presStyleIdx="1" presStyleCnt="5"/>
      <dgm:spPr/>
      <dgm:t>
        <a:bodyPr/>
        <a:lstStyle/>
        <a:p>
          <a:endParaRPr lang="en-US"/>
        </a:p>
      </dgm:t>
    </dgm:pt>
    <dgm:pt modelId="{88DA8C4B-0430-4C2E-8729-0C66B8FF7149}" type="pres">
      <dgm:prSet presAssocID="{CE116A6A-2337-496D-84AF-1894B1D9AA47}" presName="connectorText" presStyleLbl="sibTrans2D1" presStyleIdx="1" presStyleCnt="5"/>
      <dgm:spPr/>
      <dgm:t>
        <a:bodyPr/>
        <a:lstStyle/>
        <a:p>
          <a:endParaRPr lang="en-US"/>
        </a:p>
      </dgm:t>
    </dgm:pt>
    <dgm:pt modelId="{5B94234D-135C-4180-A4DA-B041B9BB7225}" type="pres">
      <dgm:prSet presAssocID="{319A4B41-2D76-44FE-B13C-1A6D3F1D223F}" presName="node" presStyleLbl="node1" presStyleIdx="2" presStyleCnt="5" custScaleX="123134" custScaleY="120776" custRadScaleRad="102690" custRadScaleInc="-5198">
        <dgm:presLayoutVars>
          <dgm:bulletEnabled val="1"/>
        </dgm:presLayoutVars>
      </dgm:prSet>
      <dgm:spPr/>
      <dgm:t>
        <a:bodyPr/>
        <a:lstStyle/>
        <a:p>
          <a:endParaRPr lang="en-US"/>
        </a:p>
      </dgm:t>
    </dgm:pt>
    <dgm:pt modelId="{BC0B556A-BB42-4DE5-B0BC-931A3224151C}" type="pres">
      <dgm:prSet presAssocID="{6EB90D44-68FF-4CF2-9198-CF2CFD6DB166}" presName="sibTrans" presStyleLbl="sibTrans2D1" presStyleIdx="2" presStyleCnt="5"/>
      <dgm:spPr/>
      <dgm:t>
        <a:bodyPr/>
        <a:lstStyle/>
        <a:p>
          <a:endParaRPr lang="en-US"/>
        </a:p>
      </dgm:t>
    </dgm:pt>
    <dgm:pt modelId="{91DAA941-1B65-4683-AE70-1B303F64FD12}" type="pres">
      <dgm:prSet presAssocID="{6EB90D44-68FF-4CF2-9198-CF2CFD6DB166}" presName="connectorText" presStyleLbl="sibTrans2D1" presStyleIdx="2" presStyleCnt="5"/>
      <dgm:spPr/>
      <dgm:t>
        <a:bodyPr/>
        <a:lstStyle/>
        <a:p>
          <a:endParaRPr lang="en-US"/>
        </a:p>
      </dgm:t>
    </dgm:pt>
    <dgm:pt modelId="{55AF1646-E31E-4383-8CBE-141A16B16EB9}" type="pres">
      <dgm:prSet presAssocID="{8D1EDCFE-7251-43FE-8528-24D76F3AF23E}" presName="node" presStyleLbl="node1" presStyleIdx="3" presStyleCnt="5" custScaleX="133640" custScaleY="120541" custRadScaleRad="106176" custRadScaleInc="11959">
        <dgm:presLayoutVars>
          <dgm:bulletEnabled val="1"/>
        </dgm:presLayoutVars>
      </dgm:prSet>
      <dgm:spPr/>
      <dgm:t>
        <a:bodyPr/>
        <a:lstStyle/>
        <a:p>
          <a:endParaRPr lang="en-US"/>
        </a:p>
      </dgm:t>
    </dgm:pt>
    <dgm:pt modelId="{732882B7-7E3A-48FA-9CD5-78ACC36BD1B2}" type="pres">
      <dgm:prSet presAssocID="{84E50138-2B3C-4E19-A245-E9DBF07410D8}" presName="sibTrans" presStyleLbl="sibTrans2D1" presStyleIdx="3" presStyleCnt="5"/>
      <dgm:spPr/>
      <dgm:t>
        <a:bodyPr/>
        <a:lstStyle/>
        <a:p>
          <a:endParaRPr lang="en-US"/>
        </a:p>
      </dgm:t>
    </dgm:pt>
    <dgm:pt modelId="{513274C9-DB10-4187-AF80-2E7C06E3BD9C}" type="pres">
      <dgm:prSet presAssocID="{84E50138-2B3C-4E19-A245-E9DBF07410D8}" presName="connectorText" presStyleLbl="sibTrans2D1" presStyleIdx="3" presStyleCnt="5"/>
      <dgm:spPr/>
      <dgm:t>
        <a:bodyPr/>
        <a:lstStyle/>
        <a:p>
          <a:endParaRPr lang="en-US"/>
        </a:p>
      </dgm:t>
    </dgm:pt>
    <dgm:pt modelId="{51C48CFD-C913-4AAB-BCBE-D2C60BC68504}" type="pres">
      <dgm:prSet presAssocID="{8086E262-62B7-4645-8228-D04126ABC492}" presName="node" presStyleLbl="node1" presStyleIdx="4" presStyleCnt="5" custScaleX="133497" custScaleY="118672" custRadScaleRad="119273" custRadScaleInc="-2574">
        <dgm:presLayoutVars>
          <dgm:bulletEnabled val="1"/>
        </dgm:presLayoutVars>
      </dgm:prSet>
      <dgm:spPr/>
      <dgm:t>
        <a:bodyPr/>
        <a:lstStyle/>
        <a:p>
          <a:endParaRPr lang="en-US"/>
        </a:p>
      </dgm:t>
    </dgm:pt>
    <dgm:pt modelId="{BB084772-B78C-4824-845B-3410DA3AE1CF}" type="pres">
      <dgm:prSet presAssocID="{2781A314-E840-4ADD-9641-970DDD868194}" presName="sibTrans" presStyleLbl="sibTrans2D1" presStyleIdx="4" presStyleCnt="5"/>
      <dgm:spPr/>
      <dgm:t>
        <a:bodyPr/>
        <a:lstStyle/>
        <a:p>
          <a:endParaRPr lang="en-US"/>
        </a:p>
      </dgm:t>
    </dgm:pt>
    <dgm:pt modelId="{ED60020F-5032-4763-876D-862BCFA136E0}" type="pres">
      <dgm:prSet presAssocID="{2781A314-E840-4ADD-9641-970DDD868194}" presName="connectorText" presStyleLbl="sibTrans2D1" presStyleIdx="4" presStyleCnt="5"/>
      <dgm:spPr/>
      <dgm:t>
        <a:bodyPr/>
        <a:lstStyle/>
        <a:p>
          <a:endParaRPr lang="en-US"/>
        </a:p>
      </dgm:t>
    </dgm:pt>
  </dgm:ptLst>
  <dgm:cxnLst>
    <dgm:cxn modelId="{338FEB05-1777-43AD-A49E-7303ABD2D793}" type="presOf" srcId="{224D5A6D-77AD-4090-89DC-38DE6ACC0CDA}" destId="{D7693DB3-F9D7-429C-9006-37AE12C647B5}" srcOrd="0" destOrd="0" presId="urn:microsoft.com/office/officeart/2005/8/layout/cycle2"/>
    <dgm:cxn modelId="{64807BED-DEFA-40BE-9ECB-86C6DC22A87F}" type="presOf" srcId="{5FD72826-7A86-4D85-ACD4-2C7F2A37DF14}" destId="{80BF836A-827E-4F73-A981-8F35B37C3E78}" srcOrd="1" destOrd="0" presId="urn:microsoft.com/office/officeart/2005/8/layout/cycle2"/>
    <dgm:cxn modelId="{0D3603F2-5E7C-40C0-A677-FC151BDA00EE}" type="presOf" srcId="{014BB6BF-927E-4BDE-A417-3CF596F21A13}" destId="{3150A9C0-1756-4612-A848-D02B65039607}" srcOrd="0" destOrd="0" presId="urn:microsoft.com/office/officeart/2005/8/layout/cycle2"/>
    <dgm:cxn modelId="{0364EB64-EA7E-4A3D-9877-C14D5DF375CA}" type="presOf" srcId="{CE116A6A-2337-496D-84AF-1894B1D9AA47}" destId="{88DA8C4B-0430-4C2E-8729-0C66B8FF7149}" srcOrd="1" destOrd="0" presId="urn:microsoft.com/office/officeart/2005/8/layout/cycle2"/>
    <dgm:cxn modelId="{735E4F3F-17F3-4270-BD1D-ACF955F48007}" srcId="{224D5A6D-77AD-4090-89DC-38DE6ACC0CDA}" destId="{2BC3874E-FFE8-4291-8B47-17BD449EB2F5}" srcOrd="1" destOrd="0" parTransId="{5C1F69EF-B891-4104-A80C-F3538D816512}" sibTransId="{CE116A6A-2337-496D-84AF-1894B1D9AA47}"/>
    <dgm:cxn modelId="{61A8EFF9-334E-438C-BB7A-4456BB0F0F86}" type="presOf" srcId="{2BC3874E-FFE8-4291-8B47-17BD449EB2F5}" destId="{08FFC993-DC09-4235-BB2D-6DFC4267E09B}" srcOrd="0" destOrd="0" presId="urn:microsoft.com/office/officeart/2005/8/layout/cycle2"/>
    <dgm:cxn modelId="{701BCC5F-B02A-4E81-ADC1-5242A35F61B0}" type="presOf" srcId="{2781A314-E840-4ADD-9641-970DDD868194}" destId="{BB084772-B78C-4824-845B-3410DA3AE1CF}" srcOrd="0" destOrd="0" presId="urn:microsoft.com/office/officeart/2005/8/layout/cycle2"/>
    <dgm:cxn modelId="{175CDA0B-65D5-4F01-884B-2E9874E5779E}" type="presOf" srcId="{5FD72826-7A86-4D85-ACD4-2C7F2A37DF14}" destId="{400731E2-3F1D-42FA-B538-53D7B461ABBC}" srcOrd="0" destOrd="0" presId="urn:microsoft.com/office/officeart/2005/8/layout/cycle2"/>
    <dgm:cxn modelId="{6431B905-FEBA-4CBC-BC9A-357042CF2FC6}" srcId="{224D5A6D-77AD-4090-89DC-38DE6ACC0CDA}" destId="{014BB6BF-927E-4BDE-A417-3CF596F21A13}" srcOrd="0" destOrd="0" parTransId="{DA041223-BB72-4CBE-BEF4-B35D14310F63}" sibTransId="{5FD72826-7A86-4D85-ACD4-2C7F2A37DF14}"/>
    <dgm:cxn modelId="{EF8858E8-F17B-45CF-B7CD-07939234C080}" type="presOf" srcId="{84E50138-2B3C-4E19-A245-E9DBF07410D8}" destId="{732882B7-7E3A-48FA-9CD5-78ACC36BD1B2}" srcOrd="0" destOrd="0" presId="urn:microsoft.com/office/officeart/2005/8/layout/cycle2"/>
    <dgm:cxn modelId="{53C947EF-2A5C-4D19-BDCD-086359AE4A5C}" srcId="{224D5A6D-77AD-4090-89DC-38DE6ACC0CDA}" destId="{8D1EDCFE-7251-43FE-8528-24D76F3AF23E}" srcOrd="3" destOrd="0" parTransId="{6E324CDA-0D59-49BF-B799-0CD01CA735F5}" sibTransId="{84E50138-2B3C-4E19-A245-E9DBF07410D8}"/>
    <dgm:cxn modelId="{F9BA23B6-FFBA-4489-AB40-6F11EDBBDE3F}" type="presOf" srcId="{8D1EDCFE-7251-43FE-8528-24D76F3AF23E}" destId="{55AF1646-E31E-4383-8CBE-141A16B16EB9}" srcOrd="0" destOrd="0" presId="urn:microsoft.com/office/officeart/2005/8/layout/cycle2"/>
    <dgm:cxn modelId="{63B6E9D4-AE9E-428B-991C-95370DE0A0E9}" type="presOf" srcId="{319A4B41-2D76-44FE-B13C-1A6D3F1D223F}" destId="{5B94234D-135C-4180-A4DA-B041B9BB7225}" srcOrd="0" destOrd="0" presId="urn:microsoft.com/office/officeart/2005/8/layout/cycle2"/>
    <dgm:cxn modelId="{0941F445-F63E-4F69-BD9C-681B8D93A130}" type="presOf" srcId="{CE116A6A-2337-496D-84AF-1894B1D9AA47}" destId="{5DD8A65C-1F6F-45EF-B30F-129DB63358A9}" srcOrd="0" destOrd="0" presId="urn:microsoft.com/office/officeart/2005/8/layout/cycle2"/>
    <dgm:cxn modelId="{BF1EAF43-CF4A-4C1C-97E0-2781ED543F9E}" srcId="{224D5A6D-77AD-4090-89DC-38DE6ACC0CDA}" destId="{319A4B41-2D76-44FE-B13C-1A6D3F1D223F}" srcOrd="2" destOrd="0" parTransId="{3611EEA7-DFB8-4CB5-8470-7B6B32712311}" sibTransId="{6EB90D44-68FF-4CF2-9198-CF2CFD6DB166}"/>
    <dgm:cxn modelId="{FD31749B-F8A3-48D0-BA38-066E29BE1E87}" srcId="{224D5A6D-77AD-4090-89DC-38DE6ACC0CDA}" destId="{8086E262-62B7-4645-8228-D04126ABC492}" srcOrd="4" destOrd="0" parTransId="{DAEC233B-BD8B-49E9-B540-89CAA6505F5F}" sibTransId="{2781A314-E840-4ADD-9641-970DDD868194}"/>
    <dgm:cxn modelId="{20C63BD9-064C-4989-9EF1-09A1C335AE6D}" type="presOf" srcId="{84E50138-2B3C-4E19-A245-E9DBF07410D8}" destId="{513274C9-DB10-4187-AF80-2E7C06E3BD9C}" srcOrd="1" destOrd="0" presId="urn:microsoft.com/office/officeart/2005/8/layout/cycle2"/>
    <dgm:cxn modelId="{08149796-57CE-41E2-825C-0DB882D91CE6}" type="presOf" srcId="{6EB90D44-68FF-4CF2-9198-CF2CFD6DB166}" destId="{91DAA941-1B65-4683-AE70-1B303F64FD12}" srcOrd="1" destOrd="0" presId="urn:microsoft.com/office/officeart/2005/8/layout/cycle2"/>
    <dgm:cxn modelId="{9E5A4D15-AF0F-470F-8251-387D28786A07}" type="presOf" srcId="{8086E262-62B7-4645-8228-D04126ABC492}" destId="{51C48CFD-C913-4AAB-BCBE-D2C60BC68504}" srcOrd="0" destOrd="0" presId="urn:microsoft.com/office/officeart/2005/8/layout/cycle2"/>
    <dgm:cxn modelId="{D15C056A-71B2-4BE0-BBD2-23382CE38ACB}" type="presOf" srcId="{6EB90D44-68FF-4CF2-9198-CF2CFD6DB166}" destId="{BC0B556A-BB42-4DE5-B0BC-931A3224151C}" srcOrd="0" destOrd="0" presId="urn:microsoft.com/office/officeart/2005/8/layout/cycle2"/>
    <dgm:cxn modelId="{11DA7E9F-FB74-4CB7-BED0-4D8AF91E4EBF}" type="presOf" srcId="{2781A314-E840-4ADD-9641-970DDD868194}" destId="{ED60020F-5032-4763-876D-862BCFA136E0}" srcOrd="1" destOrd="0" presId="urn:microsoft.com/office/officeart/2005/8/layout/cycle2"/>
    <dgm:cxn modelId="{9E08C445-3072-493E-8C64-FAE7D4FB108B}" type="presParOf" srcId="{D7693DB3-F9D7-429C-9006-37AE12C647B5}" destId="{3150A9C0-1756-4612-A848-D02B65039607}" srcOrd="0" destOrd="0" presId="urn:microsoft.com/office/officeart/2005/8/layout/cycle2"/>
    <dgm:cxn modelId="{E6A24ADF-FD11-4DB0-A8E1-25F5AB8A86DE}" type="presParOf" srcId="{D7693DB3-F9D7-429C-9006-37AE12C647B5}" destId="{400731E2-3F1D-42FA-B538-53D7B461ABBC}" srcOrd="1" destOrd="0" presId="urn:microsoft.com/office/officeart/2005/8/layout/cycle2"/>
    <dgm:cxn modelId="{31C8BF51-0381-45FB-8075-FC59FC98CE25}" type="presParOf" srcId="{400731E2-3F1D-42FA-B538-53D7B461ABBC}" destId="{80BF836A-827E-4F73-A981-8F35B37C3E78}" srcOrd="0" destOrd="0" presId="urn:microsoft.com/office/officeart/2005/8/layout/cycle2"/>
    <dgm:cxn modelId="{5EE0CE17-B4DC-4D6B-B3BB-A7084D380FB4}" type="presParOf" srcId="{D7693DB3-F9D7-429C-9006-37AE12C647B5}" destId="{08FFC993-DC09-4235-BB2D-6DFC4267E09B}" srcOrd="2" destOrd="0" presId="urn:microsoft.com/office/officeart/2005/8/layout/cycle2"/>
    <dgm:cxn modelId="{6040E9C0-5983-4698-9968-27EA7EE21027}" type="presParOf" srcId="{D7693DB3-F9D7-429C-9006-37AE12C647B5}" destId="{5DD8A65C-1F6F-45EF-B30F-129DB63358A9}" srcOrd="3" destOrd="0" presId="urn:microsoft.com/office/officeart/2005/8/layout/cycle2"/>
    <dgm:cxn modelId="{8F0F1CBB-2CB9-4DB5-9C08-2DBFB649E2DD}" type="presParOf" srcId="{5DD8A65C-1F6F-45EF-B30F-129DB63358A9}" destId="{88DA8C4B-0430-4C2E-8729-0C66B8FF7149}" srcOrd="0" destOrd="0" presId="urn:microsoft.com/office/officeart/2005/8/layout/cycle2"/>
    <dgm:cxn modelId="{E9A005B5-FE24-4FE7-888D-08749B6EB12C}" type="presParOf" srcId="{D7693DB3-F9D7-429C-9006-37AE12C647B5}" destId="{5B94234D-135C-4180-A4DA-B041B9BB7225}" srcOrd="4" destOrd="0" presId="urn:microsoft.com/office/officeart/2005/8/layout/cycle2"/>
    <dgm:cxn modelId="{52305310-9753-4326-AA70-E65C084D7E07}" type="presParOf" srcId="{D7693DB3-F9D7-429C-9006-37AE12C647B5}" destId="{BC0B556A-BB42-4DE5-B0BC-931A3224151C}" srcOrd="5" destOrd="0" presId="urn:microsoft.com/office/officeart/2005/8/layout/cycle2"/>
    <dgm:cxn modelId="{9178744D-3F05-4E4F-BFE3-4F07B5F1A593}" type="presParOf" srcId="{BC0B556A-BB42-4DE5-B0BC-931A3224151C}" destId="{91DAA941-1B65-4683-AE70-1B303F64FD12}" srcOrd="0" destOrd="0" presId="urn:microsoft.com/office/officeart/2005/8/layout/cycle2"/>
    <dgm:cxn modelId="{81A7C26C-078A-416E-9C5E-3282C19E123A}" type="presParOf" srcId="{D7693DB3-F9D7-429C-9006-37AE12C647B5}" destId="{55AF1646-E31E-4383-8CBE-141A16B16EB9}" srcOrd="6" destOrd="0" presId="urn:microsoft.com/office/officeart/2005/8/layout/cycle2"/>
    <dgm:cxn modelId="{9A14E8AB-D28A-46AD-AF87-E92DFC388E0E}" type="presParOf" srcId="{D7693DB3-F9D7-429C-9006-37AE12C647B5}" destId="{732882B7-7E3A-48FA-9CD5-78ACC36BD1B2}" srcOrd="7" destOrd="0" presId="urn:microsoft.com/office/officeart/2005/8/layout/cycle2"/>
    <dgm:cxn modelId="{ED41A302-1DD1-48A9-9294-9AF668353152}" type="presParOf" srcId="{732882B7-7E3A-48FA-9CD5-78ACC36BD1B2}" destId="{513274C9-DB10-4187-AF80-2E7C06E3BD9C}" srcOrd="0" destOrd="0" presId="urn:microsoft.com/office/officeart/2005/8/layout/cycle2"/>
    <dgm:cxn modelId="{EFF7570E-F993-4DDD-9474-1A6A0E9B6310}" type="presParOf" srcId="{D7693DB3-F9D7-429C-9006-37AE12C647B5}" destId="{51C48CFD-C913-4AAB-BCBE-D2C60BC68504}" srcOrd="8" destOrd="0" presId="urn:microsoft.com/office/officeart/2005/8/layout/cycle2"/>
    <dgm:cxn modelId="{C17179F3-C1CE-49BE-951F-9E123AFF45B1}" type="presParOf" srcId="{D7693DB3-F9D7-429C-9006-37AE12C647B5}" destId="{BB084772-B78C-4824-845B-3410DA3AE1CF}" srcOrd="9" destOrd="0" presId="urn:microsoft.com/office/officeart/2005/8/layout/cycle2"/>
    <dgm:cxn modelId="{09BA5442-93DE-4735-A1BE-0F2E87D484D5}" type="presParOf" srcId="{BB084772-B78C-4824-845B-3410DA3AE1CF}" destId="{ED60020F-5032-4763-876D-862BCFA136E0}"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EA8EF22-FC83-4043-BA22-CBE06A778F6A}" type="doc">
      <dgm:prSet loTypeId="urn:microsoft.com/office/officeart/2005/8/layout/hProcess9" loCatId="process" qsTypeId="urn:microsoft.com/office/officeart/2005/8/quickstyle/simple1" qsCatId="simple" csTypeId="urn:microsoft.com/office/officeart/2005/8/colors/colorful1" csCatId="colorful" phldr="1"/>
      <dgm:spPr/>
    </dgm:pt>
    <dgm:pt modelId="{D644267A-EE3E-437A-8857-448734975FD5}">
      <dgm:prSet phldrT="[Text]"/>
      <dgm:spPr/>
      <dgm:t>
        <a:bodyPr/>
        <a:lstStyle/>
        <a:p>
          <a:r>
            <a:rPr lang="en-US" dirty="0" smtClean="0"/>
            <a:t>Completing the square- vertex form</a:t>
          </a:r>
          <a:endParaRPr lang="en-US" dirty="0"/>
        </a:p>
      </dgm:t>
    </dgm:pt>
    <dgm:pt modelId="{AFC043B2-CC96-44CF-996D-37932A08FB59}" type="parTrans" cxnId="{87950814-6412-492C-BF72-8BF247DAB661}">
      <dgm:prSet/>
      <dgm:spPr/>
      <dgm:t>
        <a:bodyPr/>
        <a:lstStyle/>
        <a:p>
          <a:endParaRPr lang="en-US"/>
        </a:p>
      </dgm:t>
    </dgm:pt>
    <dgm:pt modelId="{6A598898-C110-495B-8F91-65E387C1419E}" type="sibTrans" cxnId="{87950814-6412-492C-BF72-8BF247DAB661}">
      <dgm:prSet/>
      <dgm:spPr/>
      <dgm:t>
        <a:bodyPr/>
        <a:lstStyle/>
        <a:p>
          <a:endParaRPr lang="en-US"/>
        </a:p>
      </dgm:t>
    </dgm:pt>
    <dgm:pt modelId="{78B32F00-EB09-44F3-AA95-4CF1695C4BFC}">
      <dgm:prSet phldrT="[Text]"/>
      <dgm:spPr/>
      <dgm:t>
        <a:bodyPr/>
        <a:lstStyle/>
        <a:p>
          <a:r>
            <a:rPr lang="en-US" dirty="0" smtClean="0"/>
            <a:t>Solving all Quadratic Functions</a:t>
          </a:r>
          <a:endParaRPr lang="en-US" dirty="0"/>
        </a:p>
      </dgm:t>
    </dgm:pt>
    <dgm:pt modelId="{92C97D23-6D8F-4200-A9B1-37A019B35277}" type="parTrans" cxnId="{82137147-EB53-433C-B81B-236BB5433168}">
      <dgm:prSet/>
      <dgm:spPr/>
      <dgm:t>
        <a:bodyPr/>
        <a:lstStyle/>
        <a:p>
          <a:endParaRPr lang="en-US"/>
        </a:p>
      </dgm:t>
    </dgm:pt>
    <dgm:pt modelId="{FB2283A1-521D-4EBA-8638-06A54AE7F8E1}" type="sibTrans" cxnId="{82137147-EB53-433C-B81B-236BB5433168}">
      <dgm:prSet/>
      <dgm:spPr/>
      <dgm:t>
        <a:bodyPr/>
        <a:lstStyle/>
        <a:p>
          <a:endParaRPr lang="en-US"/>
        </a:p>
      </dgm:t>
    </dgm:pt>
    <dgm:pt modelId="{AEB26B33-B6C8-407B-B05A-384B57D1E02E}">
      <dgm:prSet phldrT="[Text]"/>
      <dgm:spPr/>
      <dgm:t>
        <a:bodyPr/>
        <a:lstStyle/>
        <a:p>
          <a:r>
            <a:rPr lang="en-US" dirty="0" smtClean="0"/>
            <a:t>Complex Numbers</a:t>
          </a:r>
          <a:endParaRPr lang="en-US" dirty="0"/>
        </a:p>
      </dgm:t>
    </dgm:pt>
    <dgm:pt modelId="{355713FE-7A34-43DB-B911-72CABC433D6A}" type="parTrans" cxnId="{F61DA055-6541-4341-9E46-8DA30030D0B8}">
      <dgm:prSet/>
      <dgm:spPr/>
      <dgm:t>
        <a:bodyPr/>
        <a:lstStyle/>
        <a:p>
          <a:endParaRPr lang="en-US"/>
        </a:p>
      </dgm:t>
    </dgm:pt>
    <dgm:pt modelId="{B9530A57-81D1-46E1-A5DA-CD8401EBDB47}" type="sibTrans" cxnId="{F61DA055-6541-4341-9E46-8DA30030D0B8}">
      <dgm:prSet/>
      <dgm:spPr/>
      <dgm:t>
        <a:bodyPr/>
        <a:lstStyle/>
        <a:p>
          <a:endParaRPr lang="en-US"/>
        </a:p>
      </dgm:t>
    </dgm:pt>
    <dgm:pt modelId="{8B595FE7-1762-4AB4-A47E-016424D1D65D}" type="pres">
      <dgm:prSet presAssocID="{2EA8EF22-FC83-4043-BA22-CBE06A778F6A}" presName="CompostProcess" presStyleCnt="0">
        <dgm:presLayoutVars>
          <dgm:dir/>
          <dgm:resizeHandles val="exact"/>
        </dgm:presLayoutVars>
      </dgm:prSet>
      <dgm:spPr/>
    </dgm:pt>
    <dgm:pt modelId="{2606D12F-C171-4AC0-BC0D-149994AFE7A3}" type="pres">
      <dgm:prSet presAssocID="{2EA8EF22-FC83-4043-BA22-CBE06A778F6A}" presName="arrow" presStyleLbl="bgShp" presStyleIdx="0" presStyleCnt="1"/>
      <dgm:spPr/>
    </dgm:pt>
    <dgm:pt modelId="{7A7AF1A5-FBB4-4F7D-8751-4169FC9FB687}" type="pres">
      <dgm:prSet presAssocID="{2EA8EF22-FC83-4043-BA22-CBE06A778F6A}" presName="linearProcess" presStyleCnt="0"/>
      <dgm:spPr/>
    </dgm:pt>
    <dgm:pt modelId="{7951191F-F47A-4A42-A538-0F0D47177147}" type="pres">
      <dgm:prSet presAssocID="{D644267A-EE3E-437A-8857-448734975FD5}" presName="textNode" presStyleLbl="node1" presStyleIdx="0" presStyleCnt="3">
        <dgm:presLayoutVars>
          <dgm:bulletEnabled val="1"/>
        </dgm:presLayoutVars>
      </dgm:prSet>
      <dgm:spPr/>
      <dgm:t>
        <a:bodyPr/>
        <a:lstStyle/>
        <a:p>
          <a:endParaRPr lang="en-US"/>
        </a:p>
      </dgm:t>
    </dgm:pt>
    <dgm:pt modelId="{611D7FF0-6CF9-45B2-AEF6-C660E707BFB2}" type="pres">
      <dgm:prSet presAssocID="{6A598898-C110-495B-8F91-65E387C1419E}" presName="sibTrans" presStyleCnt="0"/>
      <dgm:spPr/>
    </dgm:pt>
    <dgm:pt modelId="{3F840FE2-6FCF-4B16-9F84-0F81001608EE}" type="pres">
      <dgm:prSet presAssocID="{78B32F00-EB09-44F3-AA95-4CF1695C4BFC}" presName="textNode" presStyleLbl="node1" presStyleIdx="1" presStyleCnt="3">
        <dgm:presLayoutVars>
          <dgm:bulletEnabled val="1"/>
        </dgm:presLayoutVars>
      </dgm:prSet>
      <dgm:spPr/>
      <dgm:t>
        <a:bodyPr/>
        <a:lstStyle/>
        <a:p>
          <a:endParaRPr lang="en-US"/>
        </a:p>
      </dgm:t>
    </dgm:pt>
    <dgm:pt modelId="{840C58A7-4176-4E81-8EC5-F21774E34EEA}" type="pres">
      <dgm:prSet presAssocID="{FB2283A1-521D-4EBA-8638-06A54AE7F8E1}" presName="sibTrans" presStyleCnt="0"/>
      <dgm:spPr/>
    </dgm:pt>
    <dgm:pt modelId="{4E5C43E8-B563-4341-9C58-03AF095C7C73}" type="pres">
      <dgm:prSet presAssocID="{AEB26B33-B6C8-407B-B05A-384B57D1E02E}" presName="textNode" presStyleLbl="node1" presStyleIdx="2" presStyleCnt="3">
        <dgm:presLayoutVars>
          <dgm:bulletEnabled val="1"/>
        </dgm:presLayoutVars>
      </dgm:prSet>
      <dgm:spPr/>
      <dgm:t>
        <a:bodyPr/>
        <a:lstStyle/>
        <a:p>
          <a:endParaRPr lang="en-US"/>
        </a:p>
      </dgm:t>
    </dgm:pt>
  </dgm:ptLst>
  <dgm:cxnLst>
    <dgm:cxn modelId="{F61DA055-6541-4341-9E46-8DA30030D0B8}" srcId="{2EA8EF22-FC83-4043-BA22-CBE06A778F6A}" destId="{AEB26B33-B6C8-407B-B05A-384B57D1E02E}" srcOrd="2" destOrd="0" parTransId="{355713FE-7A34-43DB-B911-72CABC433D6A}" sibTransId="{B9530A57-81D1-46E1-A5DA-CD8401EBDB47}"/>
    <dgm:cxn modelId="{82137147-EB53-433C-B81B-236BB5433168}" srcId="{2EA8EF22-FC83-4043-BA22-CBE06A778F6A}" destId="{78B32F00-EB09-44F3-AA95-4CF1695C4BFC}" srcOrd="1" destOrd="0" parTransId="{92C97D23-6D8F-4200-A9B1-37A019B35277}" sibTransId="{FB2283A1-521D-4EBA-8638-06A54AE7F8E1}"/>
    <dgm:cxn modelId="{444D770A-09E3-4DEF-A8B1-0BBF4B38FA76}" type="presOf" srcId="{AEB26B33-B6C8-407B-B05A-384B57D1E02E}" destId="{4E5C43E8-B563-4341-9C58-03AF095C7C73}" srcOrd="0" destOrd="0" presId="urn:microsoft.com/office/officeart/2005/8/layout/hProcess9"/>
    <dgm:cxn modelId="{7682696F-FF14-42F5-9EE7-7ABD8185DD36}" type="presOf" srcId="{D644267A-EE3E-437A-8857-448734975FD5}" destId="{7951191F-F47A-4A42-A538-0F0D47177147}" srcOrd="0" destOrd="0" presId="urn:microsoft.com/office/officeart/2005/8/layout/hProcess9"/>
    <dgm:cxn modelId="{A789975E-9CF9-43BD-9108-C7E0BA7C16B2}" type="presOf" srcId="{2EA8EF22-FC83-4043-BA22-CBE06A778F6A}" destId="{8B595FE7-1762-4AB4-A47E-016424D1D65D}" srcOrd="0" destOrd="0" presId="urn:microsoft.com/office/officeart/2005/8/layout/hProcess9"/>
    <dgm:cxn modelId="{87950814-6412-492C-BF72-8BF247DAB661}" srcId="{2EA8EF22-FC83-4043-BA22-CBE06A778F6A}" destId="{D644267A-EE3E-437A-8857-448734975FD5}" srcOrd="0" destOrd="0" parTransId="{AFC043B2-CC96-44CF-996D-37932A08FB59}" sibTransId="{6A598898-C110-495B-8F91-65E387C1419E}"/>
    <dgm:cxn modelId="{E413239B-7266-44E6-A53C-3925AA8EEF93}" type="presOf" srcId="{78B32F00-EB09-44F3-AA95-4CF1695C4BFC}" destId="{3F840FE2-6FCF-4B16-9F84-0F81001608EE}" srcOrd="0" destOrd="0" presId="urn:microsoft.com/office/officeart/2005/8/layout/hProcess9"/>
    <dgm:cxn modelId="{BBECE991-EB18-48C0-8657-1197B0B8204B}" type="presParOf" srcId="{8B595FE7-1762-4AB4-A47E-016424D1D65D}" destId="{2606D12F-C171-4AC0-BC0D-149994AFE7A3}" srcOrd="0" destOrd="0" presId="urn:microsoft.com/office/officeart/2005/8/layout/hProcess9"/>
    <dgm:cxn modelId="{18901B27-503F-4B71-8E4D-928E65A0DEAC}" type="presParOf" srcId="{8B595FE7-1762-4AB4-A47E-016424D1D65D}" destId="{7A7AF1A5-FBB4-4F7D-8751-4169FC9FB687}" srcOrd="1" destOrd="0" presId="urn:microsoft.com/office/officeart/2005/8/layout/hProcess9"/>
    <dgm:cxn modelId="{0160C599-029D-4CDF-8A9E-04A8C99E6230}" type="presParOf" srcId="{7A7AF1A5-FBB4-4F7D-8751-4169FC9FB687}" destId="{7951191F-F47A-4A42-A538-0F0D47177147}" srcOrd="0" destOrd="0" presId="urn:microsoft.com/office/officeart/2005/8/layout/hProcess9"/>
    <dgm:cxn modelId="{619EA09D-B1E6-476F-B830-6C178D399234}" type="presParOf" srcId="{7A7AF1A5-FBB4-4F7D-8751-4169FC9FB687}" destId="{611D7FF0-6CF9-45B2-AEF6-C660E707BFB2}" srcOrd="1" destOrd="0" presId="urn:microsoft.com/office/officeart/2005/8/layout/hProcess9"/>
    <dgm:cxn modelId="{6AA45E36-6A34-4BCC-80AF-863C59C4D117}" type="presParOf" srcId="{7A7AF1A5-FBB4-4F7D-8751-4169FC9FB687}" destId="{3F840FE2-6FCF-4B16-9F84-0F81001608EE}" srcOrd="2" destOrd="0" presId="urn:microsoft.com/office/officeart/2005/8/layout/hProcess9"/>
    <dgm:cxn modelId="{2E46B563-1B4E-43BD-980B-E34E5C6D5F8D}" type="presParOf" srcId="{7A7AF1A5-FBB4-4F7D-8751-4169FC9FB687}" destId="{840C58A7-4176-4E81-8EC5-F21774E34EEA}" srcOrd="3" destOrd="0" presId="urn:microsoft.com/office/officeart/2005/8/layout/hProcess9"/>
    <dgm:cxn modelId="{3717732C-C938-405E-9F00-B91F2FC4FAD6}" type="presParOf" srcId="{7A7AF1A5-FBB4-4F7D-8751-4169FC9FB687}" destId="{4E5C43E8-B563-4341-9C58-03AF095C7C73}"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990A0E-B0FE-409B-B690-E450E1C4D70D}">
      <dsp:nvSpPr>
        <dsp:cNvPr id="0" name=""/>
        <dsp:cNvSpPr/>
      </dsp:nvSpPr>
      <dsp:spPr>
        <a:xfrm>
          <a:off x="2590797" y="-76203"/>
          <a:ext cx="2487800" cy="1442123"/>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Study other quadratic functions to look at key features (x &amp; y intercept, maximum &amp; minimum)</a:t>
          </a:r>
          <a:endParaRPr lang="en-US" sz="1700" kern="1200" dirty="0"/>
        </a:p>
      </dsp:txBody>
      <dsp:txXfrm>
        <a:off x="2661196" y="-5804"/>
        <a:ext cx="2347002" cy="1301325"/>
      </dsp:txXfrm>
    </dsp:sp>
    <dsp:sp modelId="{F2661417-C04A-4062-8A4D-70A708B401AF}">
      <dsp:nvSpPr>
        <dsp:cNvPr id="0" name=""/>
        <dsp:cNvSpPr/>
      </dsp:nvSpPr>
      <dsp:spPr>
        <a:xfrm>
          <a:off x="2897487" y="1045086"/>
          <a:ext cx="3921998" cy="3921998"/>
        </a:xfrm>
        <a:custGeom>
          <a:avLst/>
          <a:gdLst/>
          <a:ahLst/>
          <a:cxnLst/>
          <a:rect l="0" t="0" r="0" b="0"/>
          <a:pathLst>
            <a:path>
              <a:moveTo>
                <a:pt x="2192650" y="13730"/>
              </a:moveTo>
              <a:arcTo wR="1960999" hR="1960999" stAng="16607049" swAng="2026970"/>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935CC16-05AD-416D-9BEF-A6AB9F774C35}">
      <dsp:nvSpPr>
        <dsp:cNvPr id="0" name=""/>
        <dsp:cNvSpPr/>
      </dsp:nvSpPr>
      <dsp:spPr>
        <a:xfrm>
          <a:off x="4876797" y="1524001"/>
          <a:ext cx="2920342" cy="1397368"/>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Build a quadratic function by add, subtracting, and/or multiplying. Using Profit &amp; Income</a:t>
          </a:r>
          <a:endParaRPr lang="en-US" sz="1700" kern="1200" dirty="0"/>
        </a:p>
      </dsp:txBody>
      <dsp:txXfrm>
        <a:off x="4945011" y="1592215"/>
        <a:ext cx="2783914" cy="1260940"/>
      </dsp:txXfrm>
    </dsp:sp>
    <dsp:sp modelId="{6998D83B-907D-460E-8309-D0EBA292316A}">
      <dsp:nvSpPr>
        <dsp:cNvPr id="0" name=""/>
        <dsp:cNvSpPr/>
      </dsp:nvSpPr>
      <dsp:spPr>
        <a:xfrm>
          <a:off x="2849851" y="-288104"/>
          <a:ext cx="3921998" cy="3921998"/>
        </a:xfrm>
        <a:custGeom>
          <a:avLst/>
          <a:gdLst/>
          <a:ahLst/>
          <a:cxnLst/>
          <a:rect l="0" t="0" r="0" b="0"/>
          <a:pathLst>
            <a:path>
              <a:moveTo>
                <a:pt x="3470694" y="3212534"/>
              </a:moveTo>
              <a:arcTo wR="1960999" hR="1960999" stAng="2379521" swAng="683339"/>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4E93669F-FA15-4EB7-9FBC-CDBBDC478341}">
      <dsp:nvSpPr>
        <dsp:cNvPr id="0" name=""/>
        <dsp:cNvSpPr/>
      </dsp:nvSpPr>
      <dsp:spPr>
        <a:xfrm>
          <a:off x="4343395" y="3200396"/>
          <a:ext cx="2741291" cy="129096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Multiply binomials using area model &amp; special cases</a:t>
          </a:r>
          <a:endParaRPr lang="en-US" sz="1700" kern="1200" dirty="0"/>
        </a:p>
      </dsp:txBody>
      <dsp:txXfrm>
        <a:off x="4406415" y="3263416"/>
        <a:ext cx="2615251" cy="1164927"/>
      </dsp:txXfrm>
    </dsp:sp>
    <dsp:sp modelId="{9A292CE5-8DEC-45F5-AE09-62C3EE9DC4EE}">
      <dsp:nvSpPr>
        <dsp:cNvPr id="0" name=""/>
        <dsp:cNvSpPr/>
      </dsp:nvSpPr>
      <dsp:spPr>
        <a:xfrm>
          <a:off x="1708732" y="1070597"/>
          <a:ext cx="3921998" cy="3921998"/>
        </a:xfrm>
        <a:custGeom>
          <a:avLst/>
          <a:gdLst/>
          <a:ahLst/>
          <a:cxnLst/>
          <a:rect l="0" t="0" r="0" b="0"/>
          <a:pathLst>
            <a:path>
              <a:moveTo>
                <a:pt x="3251483" y="3437538"/>
              </a:moveTo>
              <a:arcTo wR="1960999" hR="1960999" stAng="2930807" swAng="4731992"/>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054954C7-7FBD-4BCA-9986-1E3B1A343FCE}">
      <dsp:nvSpPr>
        <dsp:cNvPr id="0" name=""/>
        <dsp:cNvSpPr/>
      </dsp:nvSpPr>
      <dsp:spPr>
        <a:xfrm>
          <a:off x="533398" y="3352800"/>
          <a:ext cx="2628226" cy="121450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Factoring using an area model</a:t>
          </a:r>
          <a:endParaRPr lang="en-US" sz="1700" kern="1200" dirty="0"/>
        </a:p>
      </dsp:txBody>
      <dsp:txXfrm>
        <a:off x="592685" y="3412087"/>
        <a:ext cx="2509652" cy="1095926"/>
      </dsp:txXfrm>
    </dsp:sp>
    <dsp:sp modelId="{5EC380A5-B0DD-4E30-BB53-69F885BB1EF9}">
      <dsp:nvSpPr>
        <dsp:cNvPr id="0" name=""/>
        <dsp:cNvSpPr/>
      </dsp:nvSpPr>
      <dsp:spPr>
        <a:xfrm>
          <a:off x="1520670" y="1144927"/>
          <a:ext cx="3921998" cy="3921998"/>
        </a:xfrm>
        <a:custGeom>
          <a:avLst/>
          <a:gdLst/>
          <a:ahLst/>
          <a:cxnLst/>
          <a:rect l="0" t="0" r="0" b="0"/>
          <a:pathLst>
            <a:path>
              <a:moveTo>
                <a:pt x="15156" y="2204339"/>
              </a:moveTo>
              <a:arcTo wR="1960999" hR="1960999" stAng="10372308" swAng="612681"/>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F22B85C-D561-423E-94C8-A6BDB9AA7815}">
      <dsp:nvSpPr>
        <dsp:cNvPr id="0" name=""/>
        <dsp:cNvSpPr/>
      </dsp:nvSpPr>
      <dsp:spPr>
        <a:xfrm>
          <a:off x="228602" y="1523996"/>
          <a:ext cx="2525655" cy="1472902"/>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lvl="0" algn="ctr" defTabSz="755650">
            <a:lnSpc>
              <a:spcPct val="90000"/>
            </a:lnSpc>
            <a:spcBef>
              <a:spcPct val="0"/>
            </a:spcBef>
            <a:spcAft>
              <a:spcPct val="35000"/>
            </a:spcAft>
          </a:pPr>
          <a:r>
            <a:rPr lang="en-US" sz="1700" kern="1200" dirty="0" smtClean="0"/>
            <a:t>Work with Projectile motion –using  tables and graphs to solve</a:t>
          </a:r>
          <a:endParaRPr lang="en-US" sz="1700" kern="1200" dirty="0"/>
        </a:p>
      </dsp:txBody>
      <dsp:txXfrm>
        <a:off x="300503" y="1595897"/>
        <a:ext cx="2381853" cy="1329100"/>
      </dsp:txXfrm>
    </dsp:sp>
    <dsp:sp modelId="{72347DD8-C0FA-4F0D-9F84-EE8B4B9BE918}">
      <dsp:nvSpPr>
        <dsp:cNvPr id="0" name=""/>
        <dsp:cNvSpPr/>
      </dsp:nvSpPr>
      <dsp:spPr>
        <a:xfrm>
          <a:off x="867372" y="1161738"/>
          <a:ext cx="3921998" cy="3921998"/>
        </a:xfrm>
        <a:custGeom>
          <a:avLst/>
          <a:gdLst/>
          <a:ahLst/>
          <a:cxnLst/>
          <a:rect l="0" t="0" r="0" b="0"/>
          <a:pathLst>
            <a:path>
              <a:moveTo>
                <a:pt x="833283" y="356700"/>
              </a:moveTo>
              <a:arcTo wR="1960999" hR="1960999" stAng="14093720" swAng="1671890"/>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50A9C0-1756-4612-A848-D02B65039607}">
      <dsp:nvSpPr>
        <dsp:cNvPr id="0" name=""/>
        <dsp:cNvSpPr/>
      </dsp:nvSpPr>
      <dsp:spPr>
        <a:xfrm>
          <a:off x="2685594" y="-152337"/>
          <a:ext cx="1855349" cy="1800522"/>
        </a:xfrm>
        <a:prstGeom prst="ellips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Design Parabolas using the key features</a:t>
          </a:r>
          <a:endParaRPr lang="en-US" sz="1500" kern="1200" dirty="0"/>
        </a:p>
      </dsp:txBody>
      <dsp:txXfrm>
        <a:off x="2957304" y="111343"/>
        <a:ext cx="1311929" cy="1273162"/>
      </dsp:txXfrm>
    </dsp:sp>
    <dsp:sp modelId="{400731E2-3F1D-42FA-B538-53D7B461ABBC}">
      <dsp:nvSpPr>
        <dsp:cNvPr id="0" name=""/>
        <dsp:cNvSpPr/>
      </dsp:nvSpPr>
      <dsp:spPr>
        <a:xfrm rot="1832942">
          <a:off x="4521606" y="1150270"/>
          <a:ext cx="401750" cy="504618"/>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4529971" y="1220564"/>
        <a:ext cx="281225" cy="302770"/>
      </dsp:txXfrm>
    </dsp:sp>
    <dsp:sp modelId="{08FFC993-DC09-4235-BB2D-6DFC4267E09B}">
      <dsp:nvSpPr>
        <dsp:cNvPr id="0" name=""/>
        <dsp:cNvSpPr/>
      </dsp:nvSpPr>
      <dsp:spPr>
        <a:xfrm>
          <a:off x="4918451" y="1180262"/>
          <a:ext cx="1868522" cy="1778752"/>
        </a:xfrm>
        <a:prstGeom prst="ellipse">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Solving Quadratics using factoring </a:t>
          </a:r>
          <a:endParaRPr lang="en-US" sz="1500" kern="1200" dirty="0"/>
        </a:p>
      </dsp:txBody>
      <dsp:txXfrm>
        <a:off x="5192090" y="1440754"/>
        <a:ext cx="1321244" cy="1257768"/>
      </dsp:txXfrm>
    </dsp:sp>
    <dsp:sp modelId="{5DD8A65C-1F6F-45EF-B30F-129DB63358A9}">
      <dsp:nvSpPr>
        <dsp:cNvPr id="0" name=""/>
        <dsp:cNvSpPr/>
      </dsp:nvSpPr>
      <dsp:spPr>
        <a:xfrm rot="6953985">
          <a:off x="5190192" y="2872141"/>
          <a:ext cx="300674" cy="504618"/>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5254993" y="2932494"/>
        <a:ext cx="210472" cy="302770"/>
      </dsp:txXfrm>
    </dsp:sp>
    <dsp:sp modelId="{5B94234D-135C-4180-A4DA-B041B9BB7225}">
      <dsp:nvSpPr>
        <dsp:cNvPr id="0" name=""/>
        <dsp:cNvSpPr/>
      </dsp:nvSpPr>
      <dsp:spPr>
        <a:xfrm>
          <a:off x="3896564" y="3299537"/>
          <a:ext cx="1841055" cy="1805799"/>
        </a:xfrm>
        <a:prstGeom prst="ellipse">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Solving Quadratics using the quadratic formula</a:t>
          </a:r>
          <a:endParaRPr lang="en-US" sz="1500" kern="1200" dirty="0"/>
        </a:p>
      </dsp:txBody>
      <dsp:txXfrm>
        <a:off x="4166180" y="3563990"/>
        <a:ext cx="1301823" cy="1276893"/>
      </dsp:txXfrm>
    </dsp:sp>
    <dsp:sp modelId="{BC0B556A-BB42-4DE5-B0BC-931A3224151C}">
      <dsp:nvSpPr>
        <dsp:cNvPr id="0" name=""/>
        <dsp:cNvSpPr/>
      </dsp:nvSpPr>
      <dsp:spPr>
        <a:xfrm rot="10800000">
          <a:off x="3449742" y="3950128"/>
          <a:ext cx="315754" cy="504618"/>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3544468" y="4051052"/>
        <a:ext cx="221028" cy="302770"/>
      </dsp:txXfrm>
    </dsp:sp>
    <dsp:sp modelId="{55AF1646-E31E-4383-8CBE-141A16B16EB9}">
      <dsp:nvSpPr>
        <dsp:cNvPr id="0" name=""/>
        <dsp:cNvSpPr/>
      </dsp:nvSpPr>
      <dsp:spPr>
        <a:xfrm>
          <a:off x="1302663" y="3301294"/>
          <a:ext cx="1998137" cy="1802286"/>
        </a:xfrm>
        <a:prstGeom prst="ellipse">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Solving problems quadratic &amp; linear or linear and inverse function</a:t>
          </a:r>
          <a:endParaRPr lang="en-US" sz="1500" kern="1200" dirty="0"/>
        </a:p>
      </dsp:txBody>
      <dsp:txXfrm>
        <a:off x="1595283" y="3565233"/>
        <a:ext cx="1412897" cy="1274408"/>
      </dsp:txXfrm>
    </dsp:sp>
    <dsp:sp modelId="{732882B7-7E3A-48FA-9CD5-78ACC36BD1B2}">
      <dsp:nvSpPr>
        <dsp:cNvPr id="0" name=""/>
        <dsp:cNvSpPr/>
      </dsp:nvSpPr>
      <dsp:spPr>
        <a:xfrm rot="14918387">
          <a:off x="1720013" y="2845286"/>
          <a:ext cx="299241" cy="504618"/>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rot="10800000">
        <a:off x="1781248" y="2988013"/>
        <a:ext cx="209469" cy="302770"/>
      </dsp:txXfrm>
    </dsp:sp>
    <dsp:sp modelId="{51C48CFD-C913-4AAB-BCBE-D2C60BC68504}">
      <dsp:nvSpPr>
        <dsp:cNvPr id="0" name=""/>
        <dsp:cNvSpPr/>
      </dsp:nvSpPr>
      <dsp:spPr>
        <a:xfrm>
          <a:off x="437999" y="1101653"/>
          <a:ext cx="1995999" cy="1774341"/>
        </a:xfrm>
        <a:prstGeom prst="ellipse">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US" sz="1500" kern="1200" dirty="0" smtClean="0"/>
            <a:t>Quadratic Inequalities</a:t>
          </a:r>
          <a:endParaRPr lang="en-US" sz="1500" kern="1200" dirty="0"/>
        </a:p>
      </dsp:txBody>
      <dsp:txXfrm>
        <a:off x="730306" y="1361499"/>
        <a:ext cx="1411385" cy="1254649"/>
      </dsp:txXfrm>
    </dsp:sp>
    <dsp:sp modelId="{BB084772-B78C-4824-845B-3410DA3AE1CF}">
      <dsp:nvSpPr>
        <dsp:cNvPr id="0" name=""/>
        <dsp:cNvSpPr/>
      </dsp:nvSpPr>
      <dsp:spPr>
        <a:xfrm rot="19819183">
          <a:off x="2372838" y="1109193"/>
          <a:ext cx="327705" cy="504618"/>
        </a:xfrm>
        <a:prstGeom prst="rightArrow">
          <a:avLst>
            <a:gd name="adj1" fmla="val 60000"/>
            <a:gd name="adj2" fmla="val 50000"/>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dsp:txBody>
      <dsp:txXfrm>
        <a:off x="2379287" y="1234457"/>
        <a:ext cx="229394" cy="3027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06D12F-C171-4AC0-BC0D-149994AFE7A3}">
      <dsp:nvSpPr>
        <dsp:cNvPr id="0" name=""/>
        <dsp:cNvSpPr/>
      </dsp:nvSpPr>
      <dsp:spPr>
        <a:xfrm>
          <a:off x="565691" y="0"/>
          <a:ext cx="6411166" cy="42418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51191F-F47A-4A42-A538-0F0D47177147}">
      <dsp:nvSpPr>
        <dsp:cNvPr id="0" name=""/>
        <dsp:cNvSpPr/>
      </dsp:nvSpPr>
      <dsp:spPr>
        <a:xfrm>
          <a:off x="8102" y="1272539"/>
          <a:ext cx="2427757" cy="16967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Completing the square- vertex form</a:t>
          </a:r>
          <a:endParaRPr lang="en-US" sz="3200" kern="1200" dirty="0"/>
        </a:p>
      </dsp:txBody>
      <dsp:txXfrm>
        <a:off x="90929" y="1355366"/>
        <a:ext cx="2262103" cy="1531066"/>
      </dsp:txXfrm>
    </dsp:sp>
    <dsp:sp modelId="{3F840FE2-6FCF-4B16-9F84-0F81001608EE}">
      <dsp:nvSpPr>
        <dsp:cNvPr id="0" name=""/>
        <dsp:cNvSpPr/>
      </dsp:nvSpPr>
      <dsp:spPr>
        <a:xfrm>
          <a:off x="2557395" y="1272539"/>
          <a:ext cx="2427757" cy="169672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Solving all Quadratic Functions</a:t>
          </a:r>
          <a:endParaRPr lang="en-US" sz="3200" kern="1200" dirty="0"/>
        </a:p>
      </dsp:txBody>
      <dsp:txXfrm>
        <a:off x="2640222" y="1355366"/>
        <a:ext cx="2262103" cy="1531066"/>
      </dsp:txXfrm>
    </dsp:sp>
    <dsp:sp modelId="{4E5C43E8-B563-4341-9C58-03AF095C7C73}">
      <dsp:nvSpPr>
        <dsp:cNvPr id="0" name=""/>
        <dsp:cNvSpPr/>
      </dsp:nvSpPr>
      <dsp:spPr>
        <a:xfrm>
          <a:off x="5106688" y="1272539"/>
          <a:ext cx="2427757" cy="16967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t>Complex Numbers</a:t>
          </a:r>
          <a:endParaRPr lang="en-US" sz="3200" kern="1200" dirty="0"/>
        </a:p>
      </dsp:txBody>
      <dsp:txXfrm>
        <a:off x="5189515" y="1355366"/>
        <a:ext cx="2262103" cy="1531066"/>
      </dsp:txXfrm>
    </dsp:sp>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5B9FFCE-2653-4FBD-925F-F0D7B81A9E38}"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B9FFCE-2653-4FBD-925F-F0D7B81A9E38}"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5B9FFCE-2653-4FBD-925F-F0D7B81A9E38}"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5B9FFCE-2653-4FBD-925F-F0D7B81A9E38}"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B5B9FFCE-2653-4FBD-925F-F0D7B81A9E38}" type="datetimeFigureOut">
              <a:rPr lang="en-US" smtClean="0"/>
              <a:t>11/4/2013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5B9FFCE-2653-4FBD-925F-F0D7B81A9E38}" type="datetimeFigureOut">
              <a:rPr lang="en-US" smtClean="0"/>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8E97-8FCC-43D0-AB01-873CCF1FBCA0}"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5B9FFCE-2653-4FBD-925F-F0D7B81A9E38}" type="datetimeFigureOut">
              <a:rPr lang="en-US" smtClean="0"/>
              <a:t>11/4/2013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5B9FFCE-2653-4FBD-925F-F0D7B81A9E38}" type="datetimeFigureOut">
              <a:rPr lang="en-US" smtClean="0"/>
              <a:t>11/4/2013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5B9FFCE-2653-4FBD-925F-F0D7B81A9E38}" type="datetimeFigureOut">
              <a:rPr lang="en-US" smtClean="0"/>
              <a:t>11/4/2013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B5B9FFCE-2653-4FBD-925F-F0D7B81A9E38}" type="datetimeFigureOut">
              <a:rPr lang="en-US" smtClean="0"/>
              <a:t>11/4/2013</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A7CA8E97-8FCC-43D0-AB01-873CCF1FBCA0}"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5B9FFCE-2653-4FBD-925F-F0D7B81A9E38}" type="datetimeFigureOut">
              <a:rPr lang="en-US" smtClean="0"/>
              <a:t>11/4/2013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CA8E97-8FCC-43D0-AB01-873CCF1FBCA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B5B9FFCE-2653-4FBD-925F-F0D7B81A9E38}" type="datetimeFigureOut">
              <a:rPr lang="en-US" smtClean="0"/>
              <a:t>11/4/2013</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A7CA8E97-8FCC-43D0-AB01-873CCF1FBCA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517276">
            <a:off x="4856080" y="220103"/>
            <a:ext cx="4495800" cy="2695386"/>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00300">
            <a:off x="5223403" y="3549497"/>
            <a:ext cx="3573168" cy="239950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182583">
            <a:off x="-506290" y="-82343"/>
            <a:ext cx="5257800" cy="3943350"/>
          </a:xfrm>
          <a:prstGeom prst="rect">
            <a:avLst/>
          </a:prstGeom>
        </p:spPr>
      </p:pic>
      <p:sp>
        <p:nvSpPr>
          <p:cNvPr id="2" name="Title 1"/>
          <p:cNvSpPr>
            <a:spLocks noGrp="1"/>
          </p:cNvSpPr>
          <p:nvPr>
            <p:ph type="ctrTitle"/>
          </p:nvPr>
        </p:nvSpPr>
        <p:spPr>
          <a:xfrm>
            <a:off x="1447800" y="3352800"/>
            <a:ext cx="5105400" cy="2675500"/>
          </a:xfrm>
        </p:spPr>
        <p:txBody>
          <a:bodyPr/>
          <a:lstStyle/>
          <a:p>
            <a:pPr algn="ctr"/>
            <a:r>
              <a:rPr lang="en-US" sz="4000" b="1" cap="small" dirty="0" smtClean="0">
                <a:latin typeface="Century Gothic" pitchFamily="34" charset="0"/>
              </a:rPr>
              <a:t>Constructing Quadratic Functions throughout </a:t>
            </a:r>
            <a:br>
              <a:rPr lang="en-US" sz="4000" b="1" cap="small" dirty="0" smtClean="0">
                <a:latin typeface="Century Gothic" pitchFamily="34" charset="0"/>
              </a:rPr>
            </a:br>
            <a:r>
              <a:rPr lang="en-US" sz="4000" b="1" cap="small" dirty="0" smtClean="0">
                <a:latin typeface="Century Gothic" pitchFamily="34" charset="0"/>
              </a:rPr>
              <a:t>Math 1, 2, and 3  </a:t>
            </a:r>
            <a:endParaRPr lang="en-US" sz="4000" b="1" cap="small" dirty="0">
              <a:latin typeface="Century Gothic" pitchFamily="34" charset="0"/>
            </a:endParaRPr>
          </a:p>
        </p:txBody>
      </p:sp>
      <p:sp>
        <p:nvSpPr>
          <p:cNvPr id="3" name="Subtitle 2"/>
          <p:cNvSpPr>
            <a:spLocks noGrp="1"/>
          </p:cNvSpPr>
          <p:nvPr>
            <p:ph type="subTitle" idx="1"/>
          </p:nvPr>
        </p:nvSpPr>
        <p:spPr>
          <a:xfrm>
            <a:off x="228600" y="6172200"/>
            <a:ext cx="8763000" cy="381000"/>
          </a:xfrm>
        </p:spPr>
        <p:txBody>
          <a:bodyPr>
            <a:normAutofit fontScale="92500"/>
          </a:bodyPr>
          <a:lstStyle/>
          <a:p>
            <a:r>
              <a:rPr lang="en-US" sz="2000" dirty="0" smtClean="0">
                <a:solidFill>
                  <a:schemeClr val="tx1"/>
                </a:solidFill>
              </a:rPr>
              <a:t>Emily Bryant * Enka </a:t>
            </a:r>
            <a:r>
              <a:rPr lang="en-US" sz="2000" dirty="0" err="1" smtClean="0">
                <a:solidFill>
                  <a:schemeClr val="tx1"/>
                </a:solidFill>
              </a:rPr>
              <a:t>hs</a:t>
            </a:r>
            <a:r>
              <a:rPr lang="en-US" sz="2000" dirty="0"/>
              <a:t>*</a:t>
            </a:r>
            <a:r>
              <a:rPr lang="en-US" sz="2000" dirty="0" smtClean="0">
                <a:solidFill>
                  <a:schemeClr val="tx1"/>
                </a:solidFill>
              </a:rPr>
              <a:t> emily.bryant@bcsemail.org</a:t>
            </a:r>
            <a:endParaRPr lang="en-US" sz="2000" dirty="0">
              <a:solidFill>
                <a:schemeClr val="tx1"/>
              </a:solidFill>
            </a:endParaRPr>
          </a:p>
        </p:txBody>
      </p:sp>
    </p:spTree>
    <p:extLst>
      <p:ext uri="{BB962C8B-B14F-4D97-AF65-F5344CB8AC3E}">
        <p14:creationId xmlns:p14="http://schemas.microsoft.com/office/powerpoint/2010/main" val="31435496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5638800"/>
            <a:ext cx="8001000" cy="523220"/>
          </a:xfrm>
          <a:prstGeom prst="rect">
            <a:avLst/>
          </a:prstGeom>
        </p:spPr>
        <p:txBody>
          <a:bodyPr wrap="square">
            <a:spAutoFit/>
          </a:bodyPr>
          <a:lstStyle/>
          <a:p>
            <a:r>
              <a:rPr lang="en-US" sz="2800" cap="all" dirty="0">
                <a:latin typeface="Franklin Gothic Medium" pitchFamily="34" charset="0"/>
              </a:rPr>
              <a:t>Where to go after Painted Cubes in Math 1 </a:t>
            </a:r>
          </a:p>
        </p:txBody>
      </p:sp>
      <p:graphicFrame>
        <p:nvGraphicFramePr>
          <p:cNvPr id="3" name="Diagram 2"/>
          <p:cNvGraphicFramePr/>
          <p:nvPr>
            <p:extLst>
              <p:ext uri="{D42A27DB-BD31-4B8C-83A1-F6EECF244321}">
                <p14:modId xmlns:p14="http://schemas.microsoft.com/office/powerpoint/2010/main" val="715078021"/>
              </p:ext>
            </p:extLst>
          </p:nvPr>
        </p:nvGraphicFramePr>
        <p:xfrm>
          <a:off x="533400" y="228600"/>
          <a:ext cx="8001000" cy="4597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88967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0338496">
            <a:off x="-182488" y="99030"/>
            <a:ext cx="3065665" cy="21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Content Placeholder 3"/>
          <p:cNvGraphicFramePr>
            <a:graphicFrameLocks noGrp="1"/>
          </p:cNvGraphicFramePr>
          <p:nvPr>
            <p:ph sz="half" idx="1"/>
            <p:extLst>
              <p:ext uri="{D42A27DB-BD31-4B8C-83A1-F6EECF244321}">
                <p14:modId xmlns:p14="http://schemas.microsoft.com/office/powerpoint/2010/main" val="2932048566"/>
              </p:ext>
            </p:extLst>
          </p:nvPr>
        </p:nvGraphicFramePr>
        <p:xfrm>
          <a:off x="1828800" y="152400"/>
          <a:ext cx="71628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1295400" y="5715000"/>
            <a:ext cx="7520940" cy="548640"/>
          </a:xfrm>
        </p:spPr>
        <p:txBody>
          <a:bodyPr/>
          <a:lstStyle/>
          <a:p>
            <a:r>
              <a:rPr lang="en-US" dirty="0" smtClean="0"/>
              <a:t>Math 2 Big Ideas For Quadratic Functions</a:t>
            </a:r>
            <a:endParaRPr lang="en-US" dirty="0"/>
          </a:p>
        </p:txBody>
      </p:sp>
    </p:spTree>
    <p:extLst>
      <p:ext uri="{BB962C8B-B14F-4D97-AF65-F5344CB8AC3E}">
        <p14:creationId xmlns:p14="http://schemas.microsoft.com/office/powerpoint/2010/main" val="3187494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1200" y="6172200"/>
            <a:ext cx="3048000" cy="548640"/>
          </a:xfrm>
        </p:spPr>
        <p:txBody>
          <a:bodyPr/>
          <a:lstStyle/>
          <a:p>
            <a:r>
              <a:rPr lang="en-US" dirty="0" smtClean="0"/>
              <a:t>Math 2 CCSSM</a:t>
            </a:r>
            <a:endParaRPr lang="en-US" dirty="0"/>
          </a:p>
        </p:txBody>
      </p:sp>
      <mc:AlternateContent xmlns:mc="http://schemas.openxmlformats.org/markup-compatibility/2006" xmlns:a14="http://schemas.microsoft.com/office/drawing/2010/main">
        <mc:Choice Requires="a14">
          <p:sp>
            <p:nvSpPr>
              <p:cNvPr id="4" name="Content Placeholder 1"/>
              <p:cNvSpPr>
                <a:spLocks noGrp="1"/>
              </p:cNvSpPr>
              <p:nvPr>
                <p:ph idx="1"/>
              </p:nvPr>
            </p:nvSpPr>
            <p:spPr>
              <a:xfrm>
                <a:off x="152400" y="152400"/>
                <a:ext cx="8786884" cy="4897272"/>
              </a:xfrm>
              <a:solidFill>
                <a:schemeClr val="accent3">
                  <a:lumMod val="20000"/>
                  <a:lumOff val="80000"/>
                </a:schemeClr>
              </a:solidFill>
            </p:spPr>
            <p:txBody>
              <a:bodyPr>
                <a:normAutofit fontScale="25000" lnSpcReduction="20000"/>
              </a:bodyPr>
              <a:lstStyle/>
              <a:p>
                <a:pPr lvl="0"/>
                <a:r>
                  <a:rPr lang="en-US" sz="5600" dirty="0" smtClean="0"/>
                  <a:t>A-APR.3 </a:t>
                </a:r>
                <a:r>
                  <a:rPr lang="en-US" sz="5600" dirty="0"/>
                  <a:t>Identify zeros of polynomials when suitable factorization are available, and use the zeros to construct a rough graph of the function defined by the polynomials.</a:t>
                </a:r>
                <a:endParaRPr lang="en-US" sz="5600" dirty="0" smtClean="0"/>
              </a:p>
              <a:p>
                <a:r>
                  <a:rPr lang="en-US" sz="5600" dirty="0" smtClean="0"/>
                  <a:t>F-IF.8)Write </a:t>
                </a:r>
                <a:r>
                  <a:rPr lang="en-US" sz="5600" dirty="0"/>
                  <a:t>a function defined by an expression in different but equivalent forms to reveal and explain different properties of the function.  </a:t>
                </a:r>
                <a:r>
                  <a:rPr lang="en-US" sz="5600" dirty="0" smtClean="0"/>
                  <a:t>a</a:t>
                </a:r>
                <a:r>
                  <a:rPr lang="en-US" sz="5600" dirty="0"/>
                  <a:t>. Use the process of factoring in a quadratic function to show zeros, extreme values and symmetry of the graph, and interpret these in terms of a </a:t>
                </a:r>
                <a:r>
                  <a:rPr lang="en-US" sz="5600" dirty="0" smtClean="0"/>
                  <a:t>context</a:t>
                </a:r>
              </a:p>
              <a:p>
                <a:r>
                  <a:rPr lang="en-US" sz="5600" dirty="0" smtClean="0"/>
                  <a:t>(A-SSE.2) </a:t>
                </a:r>
                <a:r>
                  <a:rPr lang="en-US" sz="5600" dirty="0"/>
                  <a:t>Use the structure of an expression to identify ways to rewrite it.</a:t>
                </a:r>
              </a:p>
              <a:p>
                <a:r>
                  <a:rPr lang="en-US" sz="5600" dirty="0"/>
                  <a:t> (F-BF.3</a:t>
                </a:r>
                <a:r>
                  <a:rPr lang="en-US" sz="5600" dirty="0" smtClean="0"/>
                  <a:t>) </a:t>
                </a:r>
                <a:r>
                  <a:rPr lang="en-US" sz="5600" dirty="0"/>
                  <a:t>I</a:t>
                </a:r>
                <a:r>
                  <a:rPr lang="en-US" sz="5600" dirty="0" smtClean="0"/>
                  <a:t>dentify </a:t>
                </a:r>
                <a:r>
                  <a:rPr lang="en-US" sz="5600" dirty="0"/>
                  <a:t>the effect on the graph of replacing </a:t>
                </a:r>
                <a:r>
                  <a:rPr lang="en-US" sz="5600" i="1" dirty="0"/>
                  <a:t>f(x)+k, </a:t>
                </a:r>
                <a:r>
                  <a:rPr lang="en-US" sz="5600" i="1" dirty="0" err="1"/>
                  <a:t>kf</a:t>
                </a:r>
                <a:r>
                  <a:rPr lang="en-US" sz="5600" i="1" dirty="0"/>
                  <a:t>(x), </a:t>
                </a:r>
                <a:r>
                  <a:rPr lang="en-US" sz="5600" dirty="0"/>
                  <a:t>and</a:t>
                </a:r>
                <a:r>
                  <a:rPr lang="en-US" sz="5600" i="1" dirty="0"/>
                  <a:t> f(</a:t>
                </a:r>
                <a:r>
                  <a:rPr lang="en-US" sz="5600" i="1" dirty="0" err="1"/>
                  <a:t>x+k</a:t>
                </a:r>
                <a:r>
                  <a:rPr lang="en-US" sz="5600" i="1" dirty="0"/>
                  <a:t>)</a:t>
                </a:r>
                <a:r>
                  <a:rPr lang="en-US" sz="5600" dirty="0"/>
                  <a:t> for specific values of k (both positive and negative); find the value of k given the graphs.  Experiment with cases and illustrate an explanation of the effects on the graph using technology.  </a:t>
                </a:r>
              </a:p>
              <a:p>
                <a:r>
                  <a:rPr lang="en-US" sz="5600" smtClean="0"/>
                  <a:t>(A-REI.1) </a:t>
                </a:r>
                <a:r>
                  <a:rPr lang="en-US" sz="5600" dirty="0"/>
                  <a:t>Explain each step in solving a simple equation as following from the equality of numbers asserted at the previous step, starting from the assumption that the original equation has a solution. Construct a viable argument to justify a solution method.</a:t>
                </a:r>
                <a:endParaRPr lang="en-US" sz="5600" dirty="0" smtClean="0"/>
              </a:p>
              <a:p>
                <a:r>
                  <a:rPr lang="en-US" sz="5600" dirty="0" smtClean="0"/>
                  <a:t> </a:t>
                </a:r>
                <a:r>
                  <a:rPr lang="en-US" sz="5600" dirty="0"/>
                  <a:t>(A-REI.4</a:t>
                </a:r>
                <a:r>
                  <a:rPr lang="en-US" sz="5600" dirty="0" smtClean="0"/>
                  <a:t>) </a:t>
                </a:r>
                <a:r>
                  <a:rPr lang="en-US" sz="5600" dirty="0"/>
                  <a:t>Solve quadratic equations in one variable.  a.  Use the method of completing the square to transform any quadratic equation in x into an equation of the form </a:t>
                </a:r>
                <a14:m>
                  <m:oMath xmlns:m="http://schemas.openxmlformats.org/officeDocument/2006/math">
                    <m:sSup>
                      <m:sSupPr>
                        <m:ctrlPr>
                          <a:rPr lang="en-US" sz="5600" i="1">
                            <a:latin typeface="Cambria Math"/>
                          </a:rPr>
                        </m:ctrlPr>
                      </m:sSupPr>
                      <m:e>
                        <m:r>
                          <a:rPr lang="en-US" sz="5600" i="1">
                            <a:latin typeface="Cambria Math"/>
                          </a:rPr>
                          <m:t>(</m:t>
                        </m:r>
                        <m:r>
                          <a:rPr lang="en-US" sz="5600" i="1">
                            <a:latin typeface="Cambria Math"/>
                          </a:rPr>
                          <m:t>𝒙</m:t>
                        </m:r>
                        <m:r>
                          <a:rPr lang="en-US" sz="5600" i="1">
                            <a:latin typeface="Cambria Math"/>
                          </a:rPr>
                          <m:t>−</m:t>
                        </m:r>
                        <m:r>
                          <a:rPr lang="en-US" sz="5600" i="1">
                            <a:latin typeface="Cambria Math"/>
                          </a:rPr>
                          <m:t>𝒑</m:t>
                        </m:r>
                        <m:r>
                          <a:rPr lang="en-US" sz="5600" i="1">
                            <a:latin typeface="Cambria Math"/>
                          </a:rPr>
                          <m:t>)</m:t>
                        </m:r>
                      </m:e>
                      <m:sup>
                        <m:r>
                          <a:rPr lang="en-US" sz="5600" i="1">
                            <a:latin typeface="Cambria Math"/>
                          </a:rPr>
                          <m:t>𝟐</m:t>
                        </m:r>
                      </m:sup>
                    </m:sSup>
                  </m:oMath>
                </a14:m>
                <a:r>
                  <a:rPr lang="en-US" sz="5600" dirty="0"/>
                  <a:t>  = q that has the same solutions.  Derive the quadratic formula from this form.  b. Solve quadratic equations by inspection, taking square roots, completing the square, the quadratic formula and factoring, as appropriate to initial form of the equation.  Recognize when the quadratic formula gives complex solutions and write them as a ± b</a:t>
                </a:r>
                <a:r>
                  <a:rPr lang="en-US" sz="5600" i="1" dirty="0"/>
                  <a:t>i</a:t>
                </a:r>
                <a:r>
                  <a:rPr lang="en-US" sz="5600" dirty="0"/>
                  <a:t> for real numbers </a:t>
                </a:r>
                <a:r>
                  <a:rPr lang="en-US" sz="5600" i="1" dirty="0"/>
                  <a:t>a</a:t>
                </a:r>
                <a:r>
                  <a:rPr lang="en-US" sz="5600" dirty="0"/>
                  <a:t> and </a:t>
                </a:r>
                <a:r>
                  <a:rPr lang="en-US" sz="5600" i="1" dirty="0"/>
                  <a:t>b</a:t>
                </a:r>
                <a:r>
                  <a:rPr lang="en-US" sz="5600" dirty="0" smtClean="0"/>
                  <a:t>.</a:t>
                </a:r>
                <a:endParaRPr lang="en-US" sz="5600" dirty="0"/>
              </a:p>
              <a:p>
                <a:pPr lvl="0"/>
                <a:r>
                  <a:rPr lang="en-US" sz="5600" dirty="0" smtClean="0"/>
                  <a:t>(</a:t>
                </a:r>
                <a:r>
                  <a:rPr lang="en-US" sz="5600" dirty="0"/>
                  <a:t>A-REI.11</a:t>
                </a:r>
                <a:r>
                  <a:rPr lang="en-US" sz="5600" dirty="0" smtClean="0"/>
                  <a:t>) </a:t>
                </a:r>
                <a:r>
                  <a:rPr lang="en-US" sz="5600" dirty="0"/>
                  <a:t>Explain why the x-coordinates of the points where the graphs of the equations y=f(x) and y=g(x) intersect are the solutions of the equations f(x)=g(x); find the solutions approximately, e.g., using technology to graph the functions, make tables of values, or find successive approximations.  Include cases where f(x) and/or g(x) are linear and exponential functions.</a:t>
                </a:r>
              </a:p>
              <a:p>
                <a:r>
                  <a:rPr lang="en-US" sz="5600" dirty="0" smtClean="0"/>
                  <a:t>A-CED.1 </a:t>
                </a:r>
                <a:r>
                  <a:rPr lang="en-US" sz="5600" dirty="0"/>
                  <a:t>Create equations and inequalities in one variable and use them to solve problems.  Include equations arising from linear and quadratic functions, and simple rational and exponential functions.</a:t>
                </a:r>
              </a:p>
              <a:p>
                <a:pPr lvl="0"/>
                <a:endParaRPr lang="en-US" sz="4800" dirty="0"/>
              </a:p>
              <a:p>
                <a:pPr lvl="0" algn="ctr"/>
                <a:endParaRPr lang="en-US" sz="4800" dirty="0"/>
              </a:p>
              <a:p>
                <a:pPr algn="ctr"/>
                <a:endParaRPr lang="en-US" dirty="0"/>
              </a:p>
            </p:txBody>
          </p:sp>
        </mc:Choice>
        <mc:Fallback xmlns="">
          <p:sp>
            <p:nvSpPr>
              <p:cNvPr id="4" name="Content Placeholder 1"/>
              <p:cNvSpPr>
                <a:spLocks noGrp="1" noRot="1" noChangeAspect="1" noMove="1" noResize="1" noEditPoints="1" noAdjustHandles="1" noChangeArrowheads="1" noChangeShapeType="1" noTextEdit="1"/>
              </p:cNvSpPr>
              <p:nvPr>
                <p:ph idx="1"/>
              </p:nvPr>
            </p:nvSpPr>
            <p:spPr>
              <a:xfrm>
                <a:off x="152400" y="152400"/>
                <a:ext cx="8786884" cy="4897272"/>
              </a:xfrm>
              <a:blipFill rotWithShape="1">
                <a:blip r:embed="rId2"/>
                <a:stretch>
                  <a:fillRect l="-139" t="-1121" r="-486"/>
                </a:stretch>
              </a:blipFill>
            </p:spPr>
            <p:txBody>
              <a:bodyPr/>
              <a:lstStyle/>
              <a:p>
                <a:r>
                  <a:rPr lang="en-US">
                    <a:noFill/>
                  </a:rPr>
                  <a:t> </a:t>
                </a:r>
              </a:p>
            </p:txBody>
          </p:sp>
        </mc:Fallback>
      </mc:AlternateContent>
    </p:spTree>
    <p:extLst>
      <p:ext uri="{BB962C8B-B14F-4D97-AF65-F5344CB8AC3E}">
        <p14:creationId xmlns:p14="http://schemas.microsoft.com/office/powerpoint/2010/main" val="8442498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49630" y="5562600"/>
            <a:ext cx="7520940" cy="548640"/>
          </a:xfrm>
          <a:prstGeom prst="rect">
            <a:avLst/>
          </a:prstGeom>
        </p:spPr>
        <p:txBody>
          <a:bodyPr/>
          <a:lstStyle>
            <a:lvl1pPr algn="l" defTabSz="914400" rtl="0" eaLnBrk="1" latinLnBrk="0" hangingPunct="1">
              <a:spcBef>
                <a:spcPct val="0"/>
              </a:spcBef>
              <a:buNone/>
              <a:defRPr sz="2800" kern="1200" cap="all" baseline="0">
                <a:solidFill>
                  <a:schemeClr val="tx1"/>
                </a:solidFill>
                <a:latin typeface="+mj-lt"/>
                <a:ea typeface="+mj-ea"/>
                <a:cs typeface="+mj-cs"/>
              </a:defRPr>
            </a:lvl1pPr>
          </a:lstStyle>
          <a:p>
            <a:r>
              <a:rPr lang="en-US" dirty="0" smtClean="0"/>
              <a:t>Math 3 Big Ideas for Quadratic Functions </a:t>
            </a:r>
            <a:endParaRPr lang="en-US" dirty="0"/>
          </a:p>
        </p:txBody>
      </p:sp>
      <p:graphicFrame>
        <p:nvGraphicFramePr>
          <p:cNvPr id="4" name="Diagram 3"/>
          <p:cNvGraphicFramePr/>
          <p:nvPr>
            <p:extLst>
              <p:ext uri="{D42A27DB-BD31-4B8C-83A1-F6EECF244321}">
                <p14:modId xmlns:p14="http://schemas.microsoft.com/office/powerpoint/2010/main" val="3548248758"/>
              </p:ext>
            </p:extLst>
          </p:nvPr>
        </p:nvGraphicFramePr>
        <p:xfrm>
          <a:off x="828020" y="381000"/>
          <a:ext cx="7542549" cy="424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872766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4600" y="6172200"/>
            <a:ext cx="2606040" cy="457200"/>
          </a:xfrm>
        </p:spPr>
        <p:txBody>
          <a:bodyPr/>
          <a:lstStyle/>
          <a:p>
            <a:r>
              <a:rPr lang="en-US" dirty="0" smtClean="0"/>
              <a:t>Math 3 CCSSM</a:t>
            </a:r>
            <a:endParaRPr lang="en-US" dirty="0"/>
          </a:p>
        </p:txBody>
      </p:sp>
      <mc:AlternateContent xmlns:mc="http://schemas.openxmlformats.org/markup-compatibility/2006" xmlns:a14="http://schemas.microsoft.com/office/drawing/2010/main">
        <mc:Choice Requires="a14">
          <p:sp>
            <p:nvSpPr>
              <p:cNvPr id="6" name="Content Placeholder 2"/>
              <p:cNvSpPr txBox="1">
                <a:spLocks/>
              </p:cNvSpPr>
              <p:nvPr/>
            </p:nvSpPr>
            <p:spPr>
              <a:xfrm>
                <a:off x="152400" y="152400"/>
                <a:ext cx="8763000" cy="4876800"/>
              </a:xfrm>
              <a:prstGeom prst="rect">
                <a:avLst/>
              </a:prstGeom>
              <a:solidFill>
                <a:schemeClr val="accent2">
                  <a:lumMod val="20000"/>
                  <a:lumOff val="80000"/>
                </a:schemeClr>
              </a:solidFill>
            </p:spPr>
            <p:txBody>
              <a:bodyPr vert="horz" lIns="91440" tIns="45720" rIns="91440" bIns="45720" rtlCol="0">
                <a:normAutofit fontScale="25000" lnSpcReduction="20000"/>
              </a:bodyPr>
              <a:lstStyle>
                <a:lvl1pPr marL="342900" indent="-342900" algn="l" defTabSz="914400" rtl="0" eaLnBrk="1" latinLnBrk="0" hangingPunct="1">
                  <a:spcBef>
                    <a:spcPts val="800"/>
                  </a:spcBef>
                  <a:buFont typeface="Arial" pitchFamily="34" charset="0"/>
                  <a:buNone/>
                  <a:defRPr sz="28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24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20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9pPr>
              </a:lstStyle>
              <a:p>
                <a:r>
                  <a:rPr lang="en-US" sz="5200" dirty="0" smtClean="0"/>
                  <a:t>N-CN.1Know </a:t>
                </a:r>
                <a:r>
                  <a:rPr lang="en-US" sz="5200" dirty="0"/>
                  <a:t>there is a complex number I such that i^2=-1 and every complex number has the form </a:t>
                </a:r>
                <a:r>
                  <a:rPr lang="en-US" sz="5200" dirty="0" err="1"/>
                  <a:t>a+bi</a:t>
                </a:r>
                <a:r>
                  <a:rPr lang="en-US" sz="5200" dirty="0"/>
                  <a:t> with a and b real.</a:t>
                </a:r>
              </a:p>
              <a:p>
                <a:r>
                  <a:rPr lang="en-US" sz="5200" dirty="0"/>
                  <a:t>N-CN.2 Use the relation i^2=-1 and the commutative, associative, and distributive properties to add, subtract, and multiply complex numbers.</a:t>
                </a:r>
              </a:p>
              <a:p>
                <a:r>
                  <a:rPr lang="en-US" sz="5200" dirty="0"/>
                  <a:t>N-CN.7 Solve quadratic equations with real coefficients that have complex solutions.</a:t>
                </a:r>
              </a:p>
              <a:p>
                <a:r>
                  <a:rPr lang="en-US" sz="5200" dirty="0"/>
                  <a:t>A-CED.1 Create equations and inequalities in one variable and use them to solve problems.  Include equations arising from linear and quadratic functions, and simple rational and exponential functions.</a:t>
                </a:r>
              </a:p>
              <a:p>
                <a:r>
                  <a:rPr lang="en-US" sz="5200" dirty="0"/>
                  <a:t>A-SSE.3 Choose and produce an equivalent form of an expression to reveal and explain properties of the quantity represented by the expression.  b. Complete the square in a quadratic expression to reveal the maximum or minimum value of the function it defines.</a:t>
                </a:r>
              </a:p>
              <a:p>
                <a:r>
                  <a:rPr lang="en-US" sz="5200" dirty="0"/>
                  <a:t>A-REI.4 Solve quadratic equations in one variable.  a.  Use the method of completing the square to transform any quadratic equation in x into an equation of the form </a:t>
                </a:r>
                <a14:m>
                  <m:oMath xmlns:m="http://schemas.openxmlformats.org/officeDocument/2006/math">
                    <m:sSup>
                      <m:sSupPr>
                        <m:ctrlPr>
                          <a:rPr lang="en-US" sz="5200" i="1">
                            <a:latin typeface="Cambria Math"/>
                          </a:rPr>
                        </m:ctrlPr>
                      </m:sSupPr>
                      <m:e>
                        <m:r>
                          <a:rPr lang="en-US" sz="5200" i="1">
                            <a:latin typeface="Cambria Math"/>
                          </a:rPr>
                          <m:t>(</m:t>
                        </m:r>
                        <m:r>
                          <a:rPr lang="en-US" sz="5200" i="1">
                            <a:latin typeface="Cambria Math"/>
                          </a:rPr>
                          <m:t>𝒙</m:t>
                        </m:r>
                        <m:r>
                          <a:rPr lang="en-US" sz="5200" i="1">
                            <a:latin typeface="Cambria Math"/>
                          </a:rPr>
                          <m:t>−</m:t>
                        </m:r>
                        <m:r>
                          <a:rPr lang="en-US" sz="5200" i="1">
                            <a:latin typeface="Cambria Math"/>
                          </a:rPr>
                          <m:t>𝒑</m:t>
                        </m:r>
                        <m:r>
                          <a:rPr lang="en-US" sz="5200" i="1">
                            <a:latin typeface="Cambria Math"/>
                          </a:rPr>
                          <m:t>)</m:t>
                        </m:r>
                      </m:e>
                      <m:sup>
                        <m:r>
                          <a:rPr lang="en-US" sz="5200" i="1">
                            <a:latin typeface="Cambria Math"/>
                          </a:rPr>
                          <m:t>𝟐</m:t>
                        </m:r>
                      </m:sup>
                    </m:sSup>
                  </m:oMath>
                </a14:m>
                <a:r>
                  <a:rPr lang="en-US" sz="5200" dirty="0"/>
                  <a:t>  = q that has the same solutions.  Derive the quadratic formula from this form.  b. Solve quadratic equations by inspection, taking square roots, completing the square, the quadratic formula and factoring, as appropriate to initial form of the equation.  Recognize when the quadratic formula gives complex solutions and write them as a ± b</a:t>
                </a:r>
                <a:r>
                  <a:rPr lang="en-US" sz="5200" i="1" dirty="0"/>
                  <a:t>i</a:t>
                </a:r>
                <a:r>
                  <a:rPr lang="en-US" sz="5200" dirty="0"/>
                  <a:t> for real numbers </a:t>
                </a:r>
                <a:r>
                  <a:rPr lang="en-US" sz="5200" i="1" dirty="0"/>
                  <a:t>a</a:t>
                </a:r>
                <a:r>
                  <a:rPr lang="en-US" sz="5200" dirty="0"/>
                  <a:t> and </a:t>
                </a:r>
                <a:r>
                  <a:rPr lang="en-US" sz="5200" i="1" dirty="0"/>
                  <a:t>b</a:t>
                </a:r>
                <a:r>
                  <a:rPr lang="en-US" sz="5200" dirty="0"/>
                  <a:t>.</a:t>
                </a:r>
              </a:p>
              <a:p>
                <a:r>
                  <a:rPr lang="en-US" sz="5200" dirty="0"/>
                  <a:t>F-IF.8 Write a function defined by an expression in different but equivalent forms to reveal and explain different properties of the function.       a. Use the process of factoring in a quadratic function to show zeros, extreme values and symmetry of the graph, and interpret these in terms of a context.  b. Use the properties of exponents to interpret expressions for exponential functions.</a:t>
                </a:r>
              </a:p>
              <a:p>
                <a:r>
                  <a:rPr lang="en-US" sz="5200" dirty="0"/>
                  <a:t>F-IF.9  Compare properties of two functions each represented in a different way (algebraically, graphically, numerically in tables, or by verbal descriptions).</a:t>
                </a:r>
              </a:p>
              <a:p>
                <a:r>
                  <a:rPr lang="en-US" sz="5200" dirty="0"/>
                  <a:t>F-LE.3 Observe using graphs and tables that a quantity increasing exponentially eventually exceeds a quantity increasing linearly, </a:t>
                </a:r>
                <a:r>
                  <a:rPr lang="en-US" sz="5200" dirty="0" err="1"/>
                  <a:t>quadratically</a:t>
                </a:r>
                <a:r>
                  <a:rPr lang="en-US" sz="5200" dirty="0"/>
                  <a:t> or as a polynomial function</a:t>
                </a:r>
              </a:p>
              <a:p>
                <a:pPr algn="ctr"/>
                <a:endParaRPr lang="en-US" dirty="0"/>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152400" y="152400"/>
                <a:ext cx="8763000" cy="4876800"/>
              </a:xfrm>
              <a:prstGeom prst="rect">
                <a:avLst/>
              </a:prstGeom>
              <a:blipFill rotWithShape="1">
                <a:blip r:embed="rId2"/>
                <a:stretch>
                  <a:fillRect l="-70" t="-875" r="-70"/>
                </a:stretch>
              </a:blipFill>
            </p:spPr>
            <p:txBody>
              <a:bodyPr/>
              <a:lstStyle/>
              <a:p>
                <a:r>
                  <a:rPr lang="en-US">
                    <a:noFill/>
                  </a:rPr>
                  <a:t> </a:t>
                </a:r>
              </a:p>
            </p:txBody>
          </p:sp>
        </mc:Fallback>
      </mc:AlternateContent>
    </p:spTree>
    <p:extLst>
      <p:ext uri="{BB962C8B-B14F-4D97-AF65-F5344CB8AC3E}">
        <p14:creationId xmlns:p14="http://schemas.microsoft.com/office/powerpoint/2010/main" val="37581236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72200" y="1219200"/>
            <a:ext cx="2743200" cy="2486488"/>
          </a:xfrm>
        </p:spPr>
        <p:txBody>
          <a:bodyPr/>
          <a:lstStyle/>
          <a:p>
            <a:r>
              <a:rPr lang="en-US" dirty="0" smtClean="0"/>
              <a:t>Questions ?</a:t>
            </a:r>
          </a:p>
          <a:p>
            <a:endParaRPr lang="en-US" dirty="0"/>
          </a:p>
          <a:p>
            <a:r>
              <a:rPr lang="en-US" dirty="0" smtClean="0"/>
              <a:t>Comments?</a:t>
            </a:r>
            <a:endParaRPr lang="en-US" dirty="0"/>
          </a:p>
        </p:txBody>
      </p:sp>
      <p:sp>
        <p:nvSpPr>
          <p:cNvPr id="4" name="Text Placeholder 3"/>
          <p:cNvSpPr>
            <a:spLocks noGrp="1"/>
          </p:cNvSpPr>
          <p:nvPr>
            <p:ph type="body" sz="half" idx="2"/>
          </p:nvPr>
        </p:nvSpPr>
        <p:spPr>
          <a:xfrm rot="19140000">
            <a:off x="1177651" y="1931622"/>
            <a:ext cx="5794760" cy="990056"/>
          </a:xfrm>
        </p:spPr>
        <p:txBody>
          <a:bodyPr>
            <a:normAutofit/>
          </a:bodyPr>
          <a:lstStyle/>
          <a:p>
            <a:r>
              <a:rPr lang="en-US" sz="2000" dirty="0" smtClean="0"/>
              <a:t>For a copy of the power point please email me at </a:t>
            </a:r>
            <a:r>
              <a:rPr lang="en-US" sz="2800" dirty="0" smtClean="0"/>
              <a:t>emily.bryant@bcsemail.org</a:t>
            </a:r>
            <a:endParaRPr lang="en-US" sz="2800"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57600" y="3581400"/>
            <a:ext cx="5508009" cy="3276601"/>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197"/>
            <a:ext cx="3530125" cy="2344003"/>
          </a:xfrm>
          <a:prstGeom prst="rect">
            <a:avLst/>
          </a:prstGeom>
        </p:spPr>
      </p:pic>
    </p:spTree>
    <p:extLst>
      <p:ext uri="{BB962C8B-B14F-4D97-AF65-F5344CB8AC3E}">
        <p14:creationId xmlns:p14="http://schemas.microsoft.com/office/powerpoint/2010/main" val="589237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762000" y="228600"/>
            <a:ext cx="3507740" cy="2527300"/>
          </a:xfrm>
          <a:prstGeom prst="rect">
            <a:avLst/>
          </a:prstGeom>
          <a:noFill/>
          <a:ln>
            <a:noFill/>
          </a:ln>
        </p:spPr>
      </p:pic>
      <p:pic>
        <p:nvPicPr>
          <p:cNvPr id="3" name="Picture 2"/>
          <p:cNvPicPr/>
          <p:nvPr/>
        </p:nvPicPr>
        <p:blipFill>
          <a:blip r:embed="rId3">
            <a:extLst>
              <a:ext uri="{28A0092B-C50C-407E-A947-70E740481C1C}">
                <a14:useLocalDpi xmlns:a14="http://schemas.microsoft.com/office/drawing/2010/main" val="0"/>
              </a:ext>
            </a:extLst>
          </a:blip>
          <a:srcRect/>
          <a:stretch>
            <a:fillRect/>
          </a:stretch>
        </p:blipFill>
        <p:spPr bwMode="auto">
          <a:xfrm>
            <a:off x="4800600" y="228600"/>
            <a:ext cx="3507740" cy="2527300"/>
          </a:xfrm>
          <a:prstGeom prst="rect">
            <a:avLst/>
          </a:prstGeom>
          <a:noFill/>
          <a:ln>
            <a:noFill/>
          </a:ln>
        </p:spPr>
      </p:pic>
      <p:pic>
        <p:nvPicPr>
          <p:cNvPr id="4" name="Picture 3"/>
          <p:cNvPicPr/>
          <p:nvPr/>
        </p:nvPicPr>
        <p:blipFill>
          <a:blip r:embed="rId4">
            <a:extLst>
              <a:ext uri="{28A0092B-C50C-407E-A947-70E740481C1C}">
                <a14:useLocalDpi xmlns:a14="http://schemas.microsoft.com/office/drawing/2010/main" val="0"/>
              </a:ext>
            </a:extLst>
          </a:blip>
          <a:srcRect/>
          <a:stretch>
            <a:fillRect/>
          </a:stretch>
        </p:blipFill>
        <p:spPr bwMode="auto">
          <a:xfrm>
            <a:off x="4808854" y="1072725"/>
            <a:ext cx="3541395" cy="2510155"/>
          </a:xfrm>
          <a:prstGeom prst="rect">
            <a:avLst/>
          </a:prstGeom>
          <a:noFill/>
          <a:ln>
            <a:noFill/>
          </a:ln>
        </p:spPr>
      </p:pic>
      <p:pic>
        <p:nvPicPr>
          <p:cNvPr id="5" name="Picture 4"/>
          <p:cNvPicPr/>
          <p:nvPr/>
        </p:nvPicPr>
        <p:blipFill>
          <a:blip r:embed="rId5">
            <a:extLst>
              <a:ext uri="{28A0092B-C50C-407E-A947-70E740481C1C}">
                <a14:useLocalDpi xmlns:a14="http://schemas.microsoft.com/office/drawing/2010/main" val="0"/>
              </a:ext>
            </a:extLst>
          </a:blip>
          <a:srcRect/>
          <a:stretch>
            <a:fillRect/>
          </a:stretch>
        </p:blipFill>
        <p:spPr bwMode="auto">
          <a:xfrm>
            <a:off x="801844" y="1088647"/>
            <a:ext cx="3491230" cy="2510155"/>
          </a:xfrm>
          <a:prstGeom prst="rect">
            <a:avLst/>
          </a:prstGeom>
          <a:noFill/>
          <a:ln>
            <a:noFill/>
          </a:ln>
        </p:spPr>
      </p:pic>
      <p:pic>
        <p:nvPicPr>
          <p:cNvPr id="6" name="Picture 5"/>
          <p:cNvPicPr/>
          <p:nvPr/>
        </p:nvPicPr>
        <p:blipFill>
          <a:blip r:embed="rId6">
            <a:extLst>
              <a:ext uri="{28A0092B-C50C-407E-A947-70E740481C1C}">
                <a14:useLocalDpi xmlns:a14="http://schemas.microsoft.com/office/drawing/2010/main" val="0"/>
              </a:ext>
            </a:extLst>
          </a:blip>
          <a:srcRect/>
          <a:stretch>
            <a:fillRect/>
          </a:stretch>
        </p:blipFill>
        <p:spPr bwMode="auto">
          <a:xfrm>
            <a:off x="733567" y="1752600"/>
            <a:ext cx="3507740" cy="2527300"/>
          </a:xfrm>
          <a:prstGeom prst="rect">
            <a:avLst/>
          </a:prstGeom>
          <a:noFill/>
          <a:ln>
            <a:noFill/>
          </a:ln>
        </p:spPr>
      </p:pic>
      <p:pic>
        <p:nvPicPr>
          <p:cNvPr id="7" name="Picture 6"/>
          <p:cNvPicPr/>
          <p:nvPr/>
        </p:nvPicPr>
        <p:blipFill>
          <a:blip r:embed="rId7">
            <a:extLst>
              <a:ext uri="{28A0092B-C50C-407E-A947-70E740481C1C}">
                <a14:useLocalDpi xmlns:a14="http://schemas.microsoft.com/office/drawing/2010/main" val="0"/>
              </a:ext>
            </a:extLst>
          </a:blip>
          <a:srcRect/>
          <a:stretch>
            <a:fillRect/>
          </a:stretch>
        </p:blipFill>
        <p:spPr bwMode="auto">
          <a:xfrm>
            <a:off x="4817110" y="1743501"/>
            <a:ext cx="3491230" cy="2527300"/>
          </a:xfrm>
          <a:prstGeom prst="rect">
            <a:avLst/>
          </a:prstGeom>
          <a:noFill/>
          <a:ln>
            <a:noFill/>
          </a:ln>
        </p:spPr>
      </p:pic>
      <p:pic>
        <p:nvPicPr>
          <p:cNvPr id="8" name="Picture 7"/>
          <p:cNvPicPr/>
          <p:nvPr/>
        </p:nvPicPr>
        <p:blipFill>
          <a:blip r:embed="rId8">
            <a:extLst>
              <a:ext uri="{28A0092B-C50C-407E-A947-70E740481C1C}">
                <a14:useLocalDpi xmlns:a14="http://schemas.microsoft.com/office/drawing/2010/main" val="0"/>
              </a:ext>
            </a:extLst>
          </a:blip>
          <a:srcRect/>
          <a:stretch>
            <a:fillRect/>
          </a:stretch>
        </p:blipFill>
        <p:spPr bwMode="auto">
          <a:xfrm>
            <a:off x="4833936" y="2362765"/>
            <a:ext cx="3491230" cy="2510155"/>
          </a:xfrm>
          <a:prstGeom prst="rect">
            <a:avLst/>
          </a:prstGeom>
          <a:noFill/>
          <a:ln>
            <a:noFill/>
          </a:ln>
        </p:spPr>
      </p:pic>
      <p:pic>
        <p:nvPicPr>
          <p:cNvPr id="9" name="Picture 8"/>
          <p:cNvPicPr/>
          <p:nvPr/>
        </p:nvPicPr>
        <p:blipFill>
          <a:blip r:embed="rId9">
            <a:extLst>
              <a:ext uri="{28A0092B-C50C-407E-A947-70E740481C1C}">
                <a14:useLocalDpi xmlns:a14="http://schemas.microsoft.com/office/drawing/2010/main" val="0"/>
              </a:ext>
            </a:extLst>
          </a:blip>
          <a:srcRect/>
          <a:stretch>
            <a:fillRect/>
          </a:stretch>
        </p:blipFill>
        <p:spPr bwMode="auto">
          <a:xfrm>
            <a:off x="778510" y="2343725"/>
            <a:ext cx="3507740" cy="2527300"/>
          </a:xfrm>
          <a:prstGeom prst="rect">
            <a:avLst/>
          </a:prstGeom>
          <a:noFill/>
          <a:ln>
            <a:noFill/>
          </a:ln>
        </p:spPr>
      </p:pic>
      <p:sp>
        <p:nvSpPr>
          <p:cNvPr id="10" name="TextBox 9"/>
          <p:cNvSpPr txBox="1"/>
          <p:nvPr/>
        </p:nvSpPr>
        <p:spPr>
          <a:xfrm>
            <a:off x="342900" y="5791200"/>
            <a:ext cx="8458200" cy="707886"/>
          </a:xfrm>
          <a:prstGeom prst="rect">
            <a:avLst/>
          </a:prstGeom>
          <a:noFill/>
        </p:spPr>
        <p:txBody>
          <a:bodyPr wrap="square" rtlCol="0">
            <a:spAutoFit/>
          </a:bodyPr>
          <a:lstStyle/>
          <a:p>
            <a:pPr algn="ctr"/>
            <a:r>
              <a:rPr lang="en-US" sz="4000" b="1" dirty="0" smtClean="0">
                <a:solidFill>
                  <a:schemeClr val="bg1"/>
                </a:solidFill>
              </a:rPr>
              <a:t>Standards of Mathematical Practices</a:t>
            </a:r>
            <a:endParaRPr lang="en-US" sz="4000" b="1" dirty="0">
              <a:solidFill>
                <a:schemeClr val="bg1"/>
              </a:solidFill>
            </a:endParaRPr>
          </a:p>
        </p:txBody>
      </p:sp>
    </p:spTree>
    <p:extLst>
      <p:ext uri="{BB962C8B-B14F-4D97-AF65-F5344CB8AC3E}">
        <p14:creationId xmlns:p14="http://schemas.microsoft.com/office/powerpoint/2010/main" val="1961017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65759"/>
            <a:ext cx="8077200" cy="777239"/>
          </a:xfrm>
        </p:spPr>
        <p:txBody>
          <a:bodyPr/>
          <a:lstStyle/>
          <a:p>
            <a:pPr algn="ctr"/>
            <a:r>
              <a:rPr lang="en-US" sz="2400" dirty="0" smtClean="0"/>
              <a:t>Using Painted Cubes to model a quadratic function using repeated reasoning</a:t>
            </a:r>
            <a:endParaRPr lang="en-US" sz="24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142999"/>
            <a:ext cx="2667000" cy="272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750024" y="1351970"/>
            <a:ext cx="5943600" cy="4462760"/>
          </a:xfrm>
          <a:prstGeom prst="rect">
            <a:avLst/>
          </a:prstGeom>
          <a:noFill/>
        </p:spPr>
        <p:txBody>
          <a:bodyPr wrap="square" rtlCol="0">
            <a:spAutoFit/>
          </a:bodyPr>
          <a:lstStyle/>
          <a:p>
            <a:r>
              <a:rPr lang="en-US" sz="2000" b="1" dirty="0" smtClean="0"/>
              <a:t>We will investigate how the area of the painted cubes help students to look for quadratic patterns using repeated reasoning. Think about which mathematical practice you are using as you work on the following task.</a:t>
            </a:r>
          </a:p>
          <a:p>
            <a:endParaRPr lang="en-US" sz="2000" b="1" dirty="0" smtClean="0"/>
          </a:p>
          <a:p>
            <a:r>
              <a:rPr lang="en-US" sz="2000" b="1" dirty="0" smtClean="0"/>
              <a:t>Task: If the </a:t>
            </a:r>
            <a:r>
              <a:rPr lang="en-US" sz="2000" b="1" dirty="0"/>
              <a:t>area of each face is 1 unit squared, what </a:t>
            </a:r>
            <a:r>
              <a:rPr lang="en-US" sz="2000" b="1" dirty="0" smtClean="0"/>
              <a:t>is </a:t>
            </a:r>
            <a:r>
              <a:rPr lang="en-US" sz="2000" b="1" dirty="0"/>
              <a:t>the area </a:t>
            </a:r>
            <a:r>
              <a:rPr lang="en-US" sz="2000" b="1" dirty="0" smtClean="0"/>
              <a:t>of the green painted faces for figures of heights 1, 2, 3, and 4 ?</a:t>
            </a:r>
          </a:p>
          <a:p>
            <a:endParaRPr lang="en-US" sz="2000" b="1" dirty="0"/>
          </a:p>
          <a:p>
            <a:r>
              <a:rPr lang="en-US" sz="2000" b="1" dirty="0" smtClean="0"/>
              <a:t>What if the height is 5?</a:t>
            </a:r>
          </a:p>
          <a:p>
            <a:r>
              <a:rPr lang="en-US" sz="2000" b="1" dirty="0" smtClean="0"/>
              <a:t>                   25</a:t>
            </a:r>
            <a:endParaRPr lang="en-US" sz="2000" b="1" dirty="0"/>
          </a:p>
          <a:p>
            <a:r>
              <a:rPr lang="en-US" sz="2000" b="1" dirty="0" smtClean="0"/>
              <a:t>What if the height is x?</a:t>
            </a:r>
          </a:p>
          <a:p>
            <a:r>
              <a:rPr lang="en-US" sz="2000" b="1" dirty="0"/>
              <a:t> </a:t>
            </a:r>
            <a:r>
              <a:rPr lang="en-US" sz="2000" b="1" dirty="0" smtClean="0"/>
              <a:t>                     x^2</a:t>
            </a:r>
            <a:endParaRPr lang="en-US" sz="2400" dirty="0" smtClean="0"/>
          </a:p>
        </p:txBody>
      </p:sp>
      <p:graphicFrame>
        <p:nvGraphicFramePr>
          <p:cNvPr id="7" name="Table 6"/>
          <p:cNvGraphicFramePr>
            <a:graphicFrameLocks noGrp="1"/>
          </p:cNvGraphicFramePr>
          <p:nvPr>
            <p:extLst>
              <p:ext uri="{D42A27DB-BD31-4B8C-83A1-F6EECF244321}">
                <p14:modId xmlns:p14="http://schemas.microsoft.com/office/powerpoint/2010/main" val="1002423563"/>
              </p:ext>
            </p:extLst>
          </p:nvPr>
        </p:nvGraphicFramePr>
        <p:xfrm>
          <a:off x="5598994" y="3962400"/>
          <a:ext cx="3124200" cy="2272128"/>
        </p:xfrm>
        <a:graphic>
          <a:graphicData uri="http://schemas.openxmlformats.org/drawingml/2006/table">
            <a:tbl>
              <a:tblPr firstRow="1" bandRow="1">
                <a:tableStyleId>{F5AB1C69-6EDB-4FF4-983F-18BD219EF322}</a:tableStyleId>
              </a:tblPr>
              <a:tblGrid>
                <a:gridCol w="1562100"/>
                <a:gridCol w="1562100"/>
              </a:tblGrid>
              <a:tr h="408012">
                <a:tc>
                  <a:txBody>
                    <a:bodyPr/>
                    <a:lstStyle/>
                    <a:p>
                      <a:pPr algn="ctr"/>
                      <a:r>
                        <a:rPr lang="en-US" dirty="0" smtClean="0"/>
                        <a:t>Height (h)</a:t>
                      </a:r>
                      <a:endParaRPr lang="en-US" dirty="0"/>
                    </a:p>
                  </a:txBody>
                  <a:tcPr/>
                </a:tc>
                <a:tc>
                  <a:txBody>
                    <a:bodyPr/>
                    <a:lstStyle/>
                    <a:p>
                      <a:pPr algn="ctr"/>
                      <a:r>
                        <a:rPr lang="en-US" dirty="0" smtClean="0"/>
                        <a:t>Area</a:t>
                      </a:r>
                      <a:r>
                        <a:rPr lang="en-US" baseline="0" dirty="0" smtClean="0"/>
                        <a:t> of green faces (g)</a:t>
                      </a:r>
                      <a:endParaRPr lang="en-US" dirty="0"/>
                    </a:p>
                  </a:txBody>
                  <a:tcPr/>
                </a:tc>
              </a:tr>
              <a:tr h="408012">
                <a:tc>
                  <a:txBody>
                    <a:bodyPr/>
                    <a:lstStyle/>
                    <a:p>
                      <a:pPr algn="ctr"/>
                      <a:r>
                        <a:rPr lang="en-US" dirty="0" smtClean="0"/>
                        <a:t>1</a:t>
                      </a:r>
                      <a:endParaRPr lang="en-US" dirty="0"/>
                    </a:p>
                  </a:txBody>
                  <a:tcPr/>
                </a:tc>
                <a:tc>
                  <a:txBody>
                    <a:bodyPr/>
                    <a:lstStyle/>
                    <a:p>
                      <a:pPr algn="ctr"/>
                      <a:r>
                        <a:rPr lang="en-US" dirty="0" smtClean="0"/>
                        <a:t>1</a:t>
                      </a:r>
                      <a:endParaRPr lang="en-US" dirty="0"/>
                    </a:p>
                  </a:txBody>
                  <a:tcPr/>
                </a:tc>
              </a:tr>
              <a:tr h="408012">
                <a:tc>
                  <a:txBody>
                    <a:bodyPr/>
                    <a:lstStyle/>
                    <a:p>
                      <a:pPr algn="ctr"/>
                      <a:r>
                        <a:rPr lang="en-US" dirty="0" smtClean="0"/>
                        <a:t>2</a:t>
                      </a:r>
                      <a:endParaRPr lang="en-US" dirty="0"/>
                    </a:p>
                  </a:txBody>
                  <a:tcPr/>
                </a:tc>
                <a:tc>
                  <a:txBody>
                    <a:bodyPr/>
                    <a:lstStyle/>
                    <a:p>
                      <a:pPr algn="ctr"/>
                      <a:r>
                        <a:rPr lang="en-US" dirty="0" smtClean="0"/>
                        <a:t>4</a:t>
                      </a:r>
                      <a:endParaRPr lang="en-US" dirty="0"/>
                    </a:p>
                  </a:txBody>
                  <a:tcPr/>
                </a:tc>
              </a:tr>
              <a:tr h="408012">
                <a:tc>
                  <a:txBody>
                    <a:bodyPr/>
                    <a:lstStyle/>
                    <a:p>
                      <a:pPr algn="ctr"/>
                      <a:r>
                        <a:rPr lang="en-US" dirty="0" smtClean="0"/>
                        <a:t>3</a:t>
                      </a:r>
                      <a:endParaRPr lang="en-US" dirty="0"/>
                    </a:p>
                  </a:txBody>
                  <a:tcPr/>
                </a:tc>
                <a:tc>
                  <a:txBody>
                    <a:bodyPr/>
                    <a:lstStyle/>
                    <a:p>
                      <a:pPr algn="ctr"/>
                      <a:r>
                        <a:rPr lang="en-US" dirty="0" smtClean="0"/>
                        <a:t>9</a:t>
                      </a:r>
                      <a:endParaRPr lang="en-US" dirty="0"/>
                    </a:p>
                  </a:txBody>
                  <a:tcPr/>
                </a:tc>
              </a:tr>
              <a:tr h="408012">
                <a:tc>
                  <a:txBody>
                    <a:bodyPr/>
                    <a:lstStyle/>
                    <a:p>
                      <a:pPr algn="ctr"/>
                      <a:r>
                        <a:rPr lang="en-US" dirty="0" smtClean="0"/>
                        <a:t>4</a:t>
                      </a:r>
                      <a:endParaRPr lang="en-US" dirty="0"/>
                    </a:p>
                  </a:txBody>
                  <a:tcPr/>
                </a:tc>
                <a:tc>
                  <a:txBody>
                    <a:bodyPr/>
                    <a:lstStyle/>
                    <a:p>
                      <a:pPr algn="ctr"/>
                      <a:r>
                        <a:rPr lang="en-US" dirty="0" smtClean="0"/>
                        <a:t>16</a:t>
                      </a:r>
                      <a:endParaRPr lang="en-US" dirty="0"/>
                    </a:p>
                  </a:txBody>
                  <a:tcPr/>
                </a:tc>
              </a:tr>
            </a:tbl>
          </a:graphicData>
        </a:graphic>
      </p:graphicFrame>
      <p:sp>
        <p:nvSpPr>
          <p:cNvPr id="9" name="TextBox 8"/>
          <p:cNvSpPr txBox="1"/>
          <p:nvPr/>
        </p:nvSpPr>
        <p:spPr>
          <a:xfrm>
            <a:off x="152400" y="5943600"/>
            <a:ext cx="5105400" cy="646331"/>
          </a:xfrm>
          <a:prstGeom prst="rect">
            <a:avLst/>
          </a:prstGeom>
          <a:noFill/>
        </p:spPr>
        <p:txBody>
          <a:bodyPr wrap="square" rtlCol="0">
            <a:spAutoFit/>
          </a:bodyPr>
          <a:lstStyle/>
          <a:p>
            <a:r>
              <a:rPr lang="en-US" dirty="0" smtClean="0"/>
              <a:t>This problem is adapted from a Balanced Assessment problem.</a:t>
            </a:r>
            <a:endParaRPr lang="en-US" dirty="0"/>
          </a:p>
        </p:txBody>
      </p:sp>
    </p:spTree>
    <p:extLst>
      <p:ext uri="{BB962C8B-B14F-4D97-AF65-F5344CB8AC3E}">
        <p14:creationId xmlns:p14="http://schemas.microsoft.com/office/powerpoint/2010/main" val="3408213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Rectangle 1"/>
          <p:cNvSpPr/>
          <p:nvPr/>
        </p:nvSpPr>
        <p:spPr>
          <a:xfrm>
            <a:off x="304800" y="304800"/>
            <a:ext cx="8458200" cy="830997"/>
          </a:xfrm>
          <a:prstGeom prst="rect">
            <a:avLst/>
          </a:prstGeom>
        </p:spPr>
        <p:txBody>
          <a:bodyPr wrap="square">
            <a:spAutoFit/>
          </a:bodyPr>
          <a:lstStyle/>
          <a:p>
            <a:pPr algn="ctr"/>
            <a:r>
              <a:rPr lang="en-US" sz="2400" cap="all" dirty="0">
                <a:latin typeface="+mj-lt"/>
              </a:rPr>
              <a:t>Using Painted Cubes to model a quadratic function using repeated reasoning</a:t>
            </a:r>
          </a:p>
        </p:txBody>
      </p:sp>
      <p:sp>
        <p:nvSpPr>
          <p:cNvPr id="3" name="Rectangle 2"/>
          <p:cNvSpPr/>
          <p:nvPr/>
        </p:nvSpPr>
        <p:spPr>
          <a:xfrm>
            <a:off x="309348" y="1169916"/>
            <a:ext cx="8453652" cy="2862322"/>
          </a:xfrm>
          <a:prstGeom prst="rect">
            <a:avLst/>
          </a:prstGeom>
        </p:spPr>
        <p:txBody>
          <a:bodyPr wrap="square">
            <a:spAutoFit/>
          </a:bodyPr>
          <a:lstStyle/>
          <a:p>
            <a:pPr lvl="1"/>
            <a:r>
              <a:rPr lang="en-US" sz="2000" dirty="0"/>
              <a:t>If </a:t>
            </a:r>
            <a:r>
              <a:rPr lang="en-US" sz="2000" dirty="0" smtClean="0"/>
              <a:t>the </a:t>
            </a:r>
            <a:r>
              <a:rPr lang="en-US" sz="2000" dirty="0"/>
              <a:t>area of each face is 1 unit </a:t>
            </a:r>
            <a:r>
              <a:rPr lang="en-US" sz="2000" dirty="0" smtClean="0"/>
              <a:t>squared, what is </a:t>
            </a:r>
            <a:r>
              <a:rPr lang="en-US" sz="2000" dirty="0"/>
              <a:t>the area </a:t>
            </a:r>
            <a:r>
              <a:rPr lang="en-US" sz="2000" dirty="0" smtClean="0"/>
              <a:t>of the red faces (front and back) for figures with heights 1, 2, 3, 4 and 5?  </a:t>
            </a:r>
          </a:p>
          <a:p>
            <a:pPr lvl="1"/>
            <a:endParaRPr lang="en-US" sz="2000" dirty="0" smtClean="0"/>
          </a:p>
          <a:p>
            <a:pPr lvl="1"/>
            <a:r>
              <a:rPr lang="en-US" sz="2000" dirty="0" smtClean="0"/>
              <a:t>                                                                  What about a figure with 						 height x? </a:t>
            </a:r>
          </a:p>
          <a:p>
            <a:pPr lvl="1"/>
            <a:r>
              <a:rPr lang="en-US" sz="2000" dirty="0" smtClean="0"/>
              <a:t>						</a:t>
            </a:r>
          </a:p>
          <a:p>
            <a:pPr lvl="1"/>
            <a:r>
              <a:rPr lang="en-US" sz="2000" dirty="0"/>
              <a:t>	</a:t>
            </a:r>
            <a:r>
              <a:rPr lang="en-US" sz="2000" dirty="0" smtClean="0"/>
              <a:t>				2x^2 + 2x   </a:t>
            </a:r>
          </a:p>
          <a:p>
            <a:pPr lvl="1"/>
            <a:r>
              <a:rPr lang="en-US" sz="2000" dirty="0" smtClean="0"/>
              <a:t>					2(x^2+x)  </a:t>
            </a:r>
          </a:p>
          <a:p>
            <a:pPr lvl="1"/>
            <a:r>
              <a:rPr lang="en-US" sz="2000" dirty="0" smtClean="0"/>
              <a:t>					2x(x+1)     </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09899" y="2489364"/>
            <a:ext cx="2514600" cy="2570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6" name="Table 5"/>
          <p:cNvGraphicFramePr>
            <a:graphicFrameLocks noGrp="1"/>
          </p:cNvGraphicFramePr>
          <p:nvPr>
            <p:extLst>
              <p:ext uri="{D42A27DB-BD31-4B8C-83A1-F6EECF244321}">
                <p14:modId xmlns:p14="http://schemas.microsoft.com/office/powerpoint/2010/main" val="3529316199"/>
              </p:ext>
            </p:extLst>
          </p:nvPr>
        </p:nvGraphicFramePr>
        <p:xfrm>
          <a:off x="416824" y="1981200"/>
          <a:ext cx="4038600" cy="2468880"/>
        </p:xfrm>
        <a:graphic>
          <a:graphicData uri="http://schemas.openxmlformats.org/drawingml/2006/table">
            <a:tbl>
              <a:tblPr firstRow="1" bandRow="1">
                <a:tableStyleId>{5C22544A-7EE6-4342-B048-85BDC9FD1C3A}</a:tableStyleId>
              </a:tblPr>
              <a:tblGrid>
                <a:gridCol w="1600200"/>
                <a:gridCol w="2438400"/>
              </a:tblGrid>
              <a:tr h="494512">
                <a:tc>
                  <a:txBody>
                    <a:bodyPr/>
                    <a:lstStyle/>
                    <a:p>
                      <a:pPr algn="ctr"/>
                      <a:r>
                        <a:rPr lang="en-US" dirty="0" smtClean="0"/>
                        <a:t>Height (h)</a:t>
                      </a:r>
                      <a:endParaRPr lang="en-US" dirty="0"/>
                    </a:p>
                  </a:txBody>
                  <a:tcPr/>
                </a:tc>
                <a:tc>
                  <a:txBody>
                    <a:bodyPr/>
                    <a:lstStyle/>
                    <a:p>
                      <a:pPr algn="ctr"/>
                      <a:r>
                        <a:rPr lang="en-US" dirty="0" smtClean="0"/>
                        <a:t>Area of the red painted</a:t>
                      </a:r>
                      <a:r>
                        <a:rPr lang="en-US" baseline="0" dirty="0" smtClean="0"/>
                        <a:t> squares   ( r )</a:t>
                      </a:r>
                    </a:p>
                  </a:txBody>
                  <a:tcPr/>
                </a:tc>
              </a:tr>
              <a:tr h="302202">
                <a:tc>
                  <a:txBody>
                    <a:bodyPr/>
                    <a:lstStyle/>
                    <a:p>
                      <a:pPr algn="ctr"/>
                      <a:r>
                        <a:rPr lang="en-US" dirty="0" smtClean="0"/>
                        <a:t>1</a:t>
                      </a:r>
                      <a:endParaRPr lang="en-US" dirty="0"/>
                    </a:p>
                  </a:txBody>
                  <a:tcPr/>
                </a:tc>
                <a:tc>
                  <a:txBody>
                    <a:bodyPr/>
                    <a:lstStyle/>
                    <a:p>
                      <a:pPr algn="ctr"/>
                      <a:r>
                        <a:rPr lang="en-US" dirty="0" smtClean="0"/>
                        <a:t>4</a:t>
                      </a:r>
                      <a:endParaRPr lang="en-US" dirty="0"/>
                    </a:p>
                  </a:txBody>
                  <a:tcPr/>
                </a:tc>
              </a:tr>
              <a:tr h="302202">
                <a:tc>
                  <a:txBody>
                    <a:bodyPr/>
                    <a:lstStyle/>
                    <a:p>
                      <a:pPr algn="ctr"/>
                      <a:r>
                        <a:rPr lang="en-US" dirty="0" smtClean="0"/>
                        <a:t>2</a:t>
                      </a:r>
                      <a:endParaRPr lang="en-US" dirty="0"/>
                    </a:p>
                  </a:txBody>
                  <a:tcPr/>
                </a:tc>
                <a:tc>
                  <a:txBody>
                    <a:bodyPr/>
                    <a:lstStyle/>
                    <a:p>
                      <a:pPr algn="ctr"/>
                      <a:r>
                        <a:rPr lang="en-US" dirty="0" smtClean="0"/>
                        <a:t>12</a:t>
                      </a:r>
                      <a:endParaRPr lang="en-US" dirty="0"/>
                    </a:p>
                  </a:txBody>
                  <a:tcPr/>
                </a:tc>
              </a:tr>
              <a:tr h="302202">
                <a:tc>
                  <a:txBody>
                    <a:bodyPr/>
                    <a:lstStyle/>
                    <a:p>
                      <a:pPr algn="ctr"/>
                      <a:r>
                        <a:rPr lang="en-US" dirty="0" smtClean="0"/>
                        <a:t>3</a:t>
                      </a:r>
                      <a:endParaRPr lang="en-US" dirty="0"/>
                    </a:p>
                  </a:txBody>
                  <a:tcPr/>
                </a:tc>
                <a:tc>
                  <a:txBody>
                    <a:bodyPr/>
                    <a:lstStyle/>
                    <a:p>
                      <a:pPr algn="ctr"/>
                      <a:r>
                        <a:rPr lang="en-US" dirty="0" smtClean="0"/>
                        <a:t>24</a:t>
                      </a:r>
                      <a:endParaRPr lang="en-US" dirty="0"/>
                    </a:p>
                  </a:txBody>
                  <a:tcPr/>
                </a:tc>
              </a:tr>
              <a:tr h="302202">
                <a:tc>
                  <a:txBody>
                    <a:bodyPr/>
                    <a:lstStyle/>
                    <a:p>
                      <a:pPr algn="ctr"/>
                      <a:r>
                        <a:rPr lang="en-US" dirty="0" smtClean="0"/>
                        <a:t>4</a:t>
                      </a:r>
                      <a:endParaRPr lang="en-US" dirty="0"/>
                    </a:p>
                  </a:txBody>
                  <a:tcPr/>
                </a:tc>
                <a:tc>
                  <a:txBody>
                    <a:bodyPr/>
                    <a:lstStyle/>
                    <a:p>
                      <a:pPr algn="ctr"/>
                      <a:r>
                        <a:rPr lang="en-US" dirty="0" smtClean="0"/>
                        <a:t>40</a:t>
                      </a:r>
                      <a:endParaRPr lang="en-US" dirty="0"/>
                    </a:p>
                  </a:txBody>
                  <a:tcPr/>
                </a:tc>
              </a:tr>
              <a:tr h="302202">
                <a:tc>
                  <a:txBody>
                    <a:bodyPr/>
                    <a:lstStyle/>
                    <a:p>
                      <a:pPr algn="ctr"/>
                      <a:r>
                        <a:rPr lang="en-US" dirty="0" smtClean="0"/>
                        <a:t>5</a:t>
                      </a:r>
                      <a:endParaRPr lang="en-US" dirty="0"/>
                    </a:p>
                  </a:txBody>
                  <a:tcPr/>
                </a:tc>
                <a:tc>
                  <a:txBody>
                    <a:bodyPr/>
                    <a:lstStyle/>
                    <a:p>
                      <a:pPr algn="ctr"/>
                      <a:r>
                        <a:rPr lang="en-US" dirty="0" smtClean="0"/>
                        <a:t>60</a:t>
                      </a:r>
                      <a:endParaRPr lang="en-US" dirty="0"/>
                    </a:p>
                  </a:txBody>
                  <a:tcPr/>
                </a:tc>
              </a:tr>
            </a:tbl>
          </a:graphicData>
        </a:graphic>
      </p:graphicFrame>
      <p:sp>
        <p:nvSpPr>
          <p:cNvPr id="7" name="Rectangle 6"/>
          <p:cNvSpPr/>
          <p:nvPr/>
        </p:nvSpPr>
        <p:spPr>
          <a:xfrm>
            <a:off x="300250" y="5334000"/>
            <a:ext cx="8310349" cy="1169551"/>
          </a:xfrm>
          <a:prstGeom prst="rect">
            <a:avLst/>
          </a:prstGeom>
        </p:spPr>
        <p:txBody>
          <a:bodyPr wrap="square">
            <a:spAutoFit/>
          </a:bodyPr>
          <a:lstStyle/>
          <a:p>
            <a:r>
              <a:rPr lang="en-US" sz="1400" dirty="0"/>
              <a:t>A-CED.2 Create equations in two or more variables to represent relationships between quantities; graph equations on coordinate axes with labels and scales</a:t>
            </a:r>
            <a:r>
              <a:rPr lang="en-US" sz="1400" dirty="0" smtClean="0"/>
              <a:t>. </a:t>
            </a:r>
          </a:p>
          <a:p>
            <a:r>
              <a:rPr lang="en-US" sz="1400" dirty="0" smtClean="0"/>
              <a:t>F-BF.1 </a:t>
            </a:r>
            <a:r>
              <a:rPr lang="en-US" sz="1400" dirty="0"/>
              <a:t>Write a function that describes a relationship between two quantities</a:t>
            </a:r>
            <a:r>
              <a:rPr lang="en-US" sz="1400" dirty="0" smtClean="0"/>
              <a:t>. </a:t>
            </a:r>
            <a:r>
              <a:rPr lang="en-US" sz="1400" dirty="0"/>
              <a:t>a. Determine an explicit expressions, a recursive process, or steps for calculation from a context.  b. Combine standard function types using arithmetic operations. </a:t>
            </a:r>
          </a:p>
        </p:txBody>
      </p:sp>
    </p:spTree>
    <p:extLst>
      <p:ext uri="{BB962C8B-B14F-4D97-AF65-F5344CB8AC3E}">
        <p14:creationId xmlns:p14="http://schemas.microsoft.com/office/powerpoint/2010/main" val="401614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533400"/>
            <a:ext cx="7772400" cy="2031325"/>
          </a:xfrm>
          <a:prstGeom prst="rect">
            <a:avLst/>
          </a:prstGeom>
          <a:noFill/>
        </p:spPr>
        <p:txBody>
          <a:bodyPr wrap="square" rtlCol="0">
            <a:spAutoFit/>
          </a:bodyPr>
          <a:lstStyle/>
          <a:p>
            <a:r>
              <a:rPr lang="en-US" dirty="0" smtClean="0"/>
              <a:t>Solution to relating expression to the figure.</a:t>
            </a:r>
          </a:p>
          <a:p>
            <a:pPr marL="285750" indent="-285750">
              <a:buFont typeface="Wingdings" pitchFamily="2" charset="2"/>
              <a:buChar char="§"/>
            </a:pPr>
            <a:r>
              <a:rPr lang="en-US" dirty="0" smtClean="0"/>
              <a:t>If you look at the diagram on the front right side and take the front left side and place it on top, arranged to form a rectangle.  The dimensions are n (n+1).  Then there are two of these, the front and the back.</a:t>
            </a:r>
          </a:p>
          <a:p>
            <a:pPr marL="285750" indent="-285750">
              <a:buFont typeface="Wingdings" pitchFamily="2" charset="2"/>
              <a:buChar char="§"/>
            </a:pPr>
            <a:r>
              <a:rPr lang="en-US" dirty="0" smtClean="0"/>
              <a:t>The dark red is the right front and the lighter red is the left front.</a:t>
            </a:r>
          </a:p>
          <a:p>
            <a:pPr marL="285750" indent="-285750">
              <a:buFont typeface="Wingdings" pitchFamily="2" charset="2"/>
              <a:buChar char="§"/>
            </a:pPr>
            <a:r>
              <a:rPr lang="en-US" dirty="0" smtClean="0"/>
              <a:t>Hence the expression 2*n*(n+1) where n is the height.</a:t>
            </a:r>
          </a:p>
          <a:p>
            <a:pPr marL="285750" indent="-285750">
              <a:buFont typeface="Wingdings" pitchFamily="2" charset="2"/>
              <a:buChar char="§"/>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855968789"/>
              </p:ext>
            </p:extLst>
          </p:nvPr>
        </p:nvGraphicFramePr>
        <p:xfrm>
          <a:off x="4876800" y="2667000"/>
          <a:ext cx="1676400" cy="1587184"/>
        </p:xfrm>
        <a:graphic>
          <a:graphicData uri="http://schemas.openxmlformats.org/drawingml/2006/table">
            <a:tbl>
              <a:tblPr firstRow="1" bandRow="1">
                <a:tableStyleId>{5C22544A-7EE6-4342-B048-85BDC9FD1C3A}</a:tableStyleId>
              </a:tblPr>
              <a:tblGrid>
                <a:gridCol w="558800"/>
                <a:gridCol w="558800"/>
                <a:gridCol w="558800"/>
              </a:tblGrid>
              <a:tr h="39679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39679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39679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396796">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r>
            </a:tbl>
          </a:graphicData>
        </a:graphic>
      </p:graphicFrame>
      <p:pic>
        <p:nvPicPr>
          <p:cNvPr id="5"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230" y="2362200"/>
            <a:ext cx="2514600" cy="2570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3847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304800"/>
            <a:ext cx="8229600" cy="830997"/>
          </a:xfrm>
          <a:prstGeom prst="rect">
            <a:avLst/>
          </a:prstGeom>
        </p:spPr>
        <p:txBody>
          <a:bodyPr wrap="square">
            <a:spAutoFit/>
          </a:bodyPr>
          <a:lstStyle/>
          <a:p>
            <a:pPr algn="ctr"/>
            <a:r>
              <a:rPr lang="en-US" sz="2400" cap="all" dirty="0"/>
              <a:t>Using Painted Cubes to model a quadratic function using repeated reasoning</a:t>
            </a:r>
          </a:p>
        </p:txBody>
      </p:sp>
      <p:sp>
        <p:nvSpPr>
          <p:cNvPr id="3" name="Rectangle 2"/>
          <p:cNvSpPr/>
          <p:nvPr/>
        </p:nvSpPr>
        <p:spPr>
          <a:xfrm>
            <a:off x="685800" y="1166842"/>
            <a:ext cx="4572000" cy="1200329"/>
          </a:xfrm>
          <a:prstGeom prst="rect">
            <a:avLst/>
          </a:prstGeom>
        </p:spPr>
        <p:txBody>
          <a:bodyPr>
            <a:spAutoFit/>
          </a:bodyPr>
          <a:lstStyle/>
          <a:p>
            <a:pPr marL="285750" indent="-285750">
              <a:buFont typeface="Wingdings" pitchFamily="2" charset="2"/>
              <a:buChar char="Ø"/>
            </a:pPr>
            <a:r>
              <a:rPr lang="en-US" dirty="0"/>
              <a:t>If we found the sum of the area for everything we painted, assuming each face was 1 unit squared, what </a:t>
            </a:r>
            <a:r>
              <a:rPr lang="en-US" dirty="0" smtClean="0"/>
              <a:t>is the area for </a:t>
            </a:r>
            <a:r>
              <a:rPr lang="en-US" dirty="0"/>
              <a:t>level x?</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447800"/>
            <a:ext cx="2667000" cy="272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81000" y="5353671"/>
            <a:ext cx="8469573" cy="1169551"/>
          </a:xfrm>
          <a:prstGeom prst="rect">
            <a:avLst/>
          </a:prstGeom>
        </p:spPr>
        <p:txBody>
          <a:bodyPr wrap="square">
            <a:spAutoFit/>
          </a:bodyPr>
          <a:lstStyle/>
          <a:p>
            <a:r>
              <a:rPr lang="en-US" sz="1400" dirty="0"/>
              <a:t>A-CED.2 Create equations in two or more variables to represent relationships between quantities; graph equations on coordinate axes with labels and scales</a:t>
            </a:r>
            <a:r>
              <a:rPr lang="en-US" sz="1400" dirty="0" smtClean="0"/>
              <a:t>. </a:t>
            </a:r>
          </a:p>
          <a:p>
            <a:r>
              <a:rPr lang="en-US" sz="1400" dirty="0"/>
              <a:t>F-BF.1 Write a function that describes a relationship between two quantities</a:t>
            </a:r>
            <a:r>
              <a:rPr lang="en-US" sz="1400" dirty="0" smtClean="0"/>
              <a:t>. </a:t>
            </a:r>
            <a:r>
              <a:rPr lang="en-US" sz="1400" dirty="0"/>
              <a:t>a. Determine an explicit expressions, a recursive process, or steps for calculation from a context.  b. Combine standard function types using arithmetic operations. </a:t>
            </a:r>
            <a:endParaRPr lang="en-US" dirty="0"/>
          </a:p>
        </p:txBody>
      </p:sp>
    </p:spTree>
    <p:extLst>
      <p:ext uri="{BB962C8B-B14F-4D97-AF65-F5344CB8AC3E}">
        <p14:creationId xmlns:p14="http://schemas.microsoft.com/office/powerpoint/2010/main" val="1352862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65760"/>
            <a:ext cx="8077200" cy="701040"/>
          </a:xfrm>
        </p:spPr>
        <p:txBody>
          <a:bodyPr/>
          <a:lstStyle/>
          <a:p>
            <a:pPr algn="ctr"/>
            <a:r>
              <a:rPr lang="en-US" sz="2400" dirty="0"/>
              <a:t>Using Painted Cubes to model a quadratic function using repeated reasoning</a:t>
            </a:r>
          </a:p>
        </p:txBody>
      </p:sp>
      <p:sp>
        <p:nvSpPr>
          <p:cNvPr id="4" name="Content Placeholder 2"/>
          <p:cNvSpPr>
            <a:spLocks noGrp="1"/>
          </p:cNvSpPr>
          <p:nvPr>
            <p:ph idx="1"/>
          </p:nvPr>
        </p:nvSpPr>
        <p:spPr>
          <a:xfrm>
            <a:off x="3276600" y="990600"/>
            <a:ext cx="5067300" cy="4038600"/>
          </a:xfrm>
        </p:spPr>
        <p:txBody>
          <a:bodyPr>
            <a:normAutofit lnSpcReduction="10000"/>
          </a:bodyPr>
          <a:lstStyle/>
          <a:p>
            <a:endParaRPr lang="en-US" dirty="0" smtClean="0"/>
          </a:p>
          <a:p>
            <a:r>
              <a:rPr lang="en-US" sz="1800" dirty="0" smtClean="0"/>
              <a:t>If we painted the green faces and the area of each face is 1 unit squared, what would the area be for level x? </a:t>
            </a:r>
          </a:p>
          <a:p>
            <a:pPr algn="ctr"/>
            <a:r>
              <a:rPr lang="en-US" sz="1800" dirty="0" smtClean="0"/>
              <a:t>x^2</a:t>
            </a:r>
          </a:p>
          <a:p>
            <a:r>
              <a:rPr lang="en-US" sz="1800" dirty="0" smtClean="0"/>
              <a:t>If we painted the red faces and the area of each face is 1 unit squared, what would the area be for  level x?  </a:t>
            </a:r>
          </a:p>
          <a:p>
            <a:pPr algn="ctr"/>
            <a:r>
              <a:rPr lang="en-US" sz="1800" dirty="0" smtClean="0"/>
              <a:t>2x^2 + 2x</a:t>
            </a:r>
          </a:p>
          <a:p>
            <a:r>
              <a:rPr lang="en-US" sz="1800" dirty="0" smtClean="0"/>
              <a:t>If we found the sum of the area for everything we painted, assuming each face was 1 unit squared, what would the are be for level x?</a:t>
            </a:r>
          </a:p>
          <a:p>
            <a:r>
              <a:rPr lang="en-US" sz="1800" dirty="0"/>
              <a:t> </a:t>
            </a:r>
            <a:r>
              <a:rPr lang="en-US" sz="1800" dirty="0" smtClean="0"/>
              <a:t>                                  3x^2+2x</a:t>
            </a:r>
          </a:p>
          <a:p>
            <a:pPr algn="ctr"/>
            <a:endParaRPr lang="en-US" sz="1800"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142999"/>
            <a:ext cx="2667000" cy="2726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7462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167116" y="6019800"/>
            <a:ext cx="4953000" cy="548640"/>
          </a:xfrm>
        </p:spPr>
        <p:txBody>
          <a:bodyPr/>
          <a:lstStyle/>
          <a:p>
            <a:r>
              <a:rPr lang="en-US" dirty="0" smtClean="0"/>
              <a:t>MATH 1 Quadratic CCSSM</a:t>
            </a:r>
            <a:endParaRPr lang="en-US" dirty="0"/>
          </a:p>
        </p:txBody>
      </p:sp>
      <p:sp>
        <p:nvSpPr>
          <p:cNvPr id="5" name="Content Placeholder 1"/>
          <p:cNvSpPr txBox="1">
            <a:spLocks/>
          </p:cNvSpPr>
          <p:nvPr/>
        </p:nvSpPr>
        <p:spPr>
          <a:xfrm>
            <a:off x="304800" y="152400"/>
            <a:ext cx="8534400" cy="5410200"/>
          </a:xfrm>
          <a:prstGeom prst="rect">
            <a:avLst/>
          </a:prstGeom>
        </p:spPr>
        <p:txBody>
          <a:bodyPr vert="horz" lIns="91440" tIns="45720" rIns="91440" bIns="45720" rtlCol="0">
            <a:normAutofit fontScale="47500" lnSpcReduction="20000"/>
          </a:bodyPr>
          <a:lstStyle>
            <a:lvl1pPr marL="342900" indent="-342900" algn="l" defTabSz="914400" rtl="0" eaLnBrk="1" latinLnBrk="0" hangingPunct="1">
              <a:spcBef>
                <a:spcPts val="800"/>
              </a:spcBef>
              <a:buFont typeface="Arial" pitchFamily="34" charset="0"/>
              <a:buNone/>
              <a:defRPr sz="28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24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20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800" kern="1200">
                <a:solidFill>
                  <a:schemeClr val="tx1"/>
                </a:solidFill>
                <a:latin typeface="+mn-lt"/>
                <a:ea typeface="+mn-ea"/>
                <a:cs typeface="+mn-cs"/>
              </a:defRPr>
            </a:lvl9pPr>
          </a:lstStyle>
          <a:p>
            <a:r>
              <a:rPr lang="en-US" dirty="0" smtClean="0"/>
              <a:t>A-SSE.1 Interpret expressions that represent a quantity in terms of its context. a. Interpret parts of an expression, such as terms, factors, and coefficients  b. Interpret complicated expressions by viewing one or more of their parts a single entity</a:t>
            </a:r>
          </a:p>
          <a:p>
            <a:r>
              <a:rPr lang="en-US" dirty="0" smtClean="0"/>
              <a:t>A-SSE.3 Choose and produce an equivalent form of an expression to reveal and explain properties of the quantity represented by the expression. a. factor a quadratic expression to reveal the zeros of the function it defines (ax^2+bx+c)</a:t>
            </a:r>
          </a:p>
          <a:p>
            <a:r>
              <a:rPr lang="en-US" dirty="0"/>
              <a:t>A-CED.2 Create equations in two or more variables to represent relationships between quantities; graph equations on coordinate axes with labels and scales.</a:t>
            </a:r>
          </a:p>
          <a:p>
            <a:r>
              <a:rPr lang="en-US" dirty="0" smtClean="0"/>
              <a:t>A-APR.1 Understand that polynomials form a system analogous to the integers, namely they are closed under the operations of addition, subtraction, and multiplication; add, subtract, and multiply polynomials.</a:t>
            </a:r>
          </a:p>
          <a:p>
            <a:r>
              <a:rPr lang="en-US" dirty="0" smtClean="0"/>
              <a:t>F-BF.1 Write a function that describes a relationship between two quantities.	  a. Determine an explicit expressions, a recursive process, or steps for calculation from a context.  b. Combine standard function types using arithmetic operations. </a:t>
            </a:r>
          </a:p>
          <a:p>
            <a:r>
              <a:rPr lang="en-US" dirty="0" smtClean="0"/>
              <a:t>F-IF.4 For a function that models a relationship between two quantities, interpret key features of graphs, tables in terms of the quantities, and sketch graphs showing key features given a verbal description of the relationship.</a:t>
            </a:r>
          </a:p>
          <a:p>
            <a:r>
              <a:rPr lang="en-US" dirty="0" smtClean="0"/>
              <a:t>F-IF.7 Graph functions expressed symbolically and show key features of the graph, by hand in simple cases and using technology for more complicated cases.  a. graph linear and quadratic functions and show intercepts, maxima, and minima. 	</a:t>
            </a:r>
          </a:p>
          <a:p>
            <a:r>
              <a:rPr lang="en-US" dirty="0" smtClean="0"/>
              <a:t>F-IF.8 Write a function defined by an expression in different but equivalent forms to reveal and explain different properties of the function.  a. Use the process of factoring in a quadratic function to show zeros, extreme values and symmetry of the graph, and interpret these in terms of a context.  b. Use the properties of exponents to interpret expressions for exponential functions.</a:t>
            </a:r>
          </a:p>
          <a:p>
            <a:r>
              <a:rPr lang="en-US" dirty="0" smtClean="0"/>
              <a:t>F-IF.9 Compare properties of two functions each represented in a different way (algebraically, graphically, numerically in tables, or by verbal descriptions).</a:t>
            </a:r>
          </a:p>
          <a:p>
            <a:r>
              <a:rPr lang="en-US" dirty="0" smtClean="0"/>
              <a:t>F-LE.3 Observe using graphs and tables that a quantity increasing exponentially eventually exceeds a quantity increasing linearly, or </a:t>
            </a:r>
            <a:r>
              <a:rPr lang="en-US" dirty="0" err="1" smtClean="0"/>
              <a:t>quadratically</a:t>
            </a:r>
            <a:endParaRPr lang="en-US" dirty="0"/>
          </a:p>
        </p:txBody>
      </p:sp>
    </p:spTree>
    <p:extLst>
      <p:ext uri="{BB962C8B-B14F-4D97-AF65-F5344CB8AC3E}">
        <p14:creationId xmlns:p14="http://schemas.microsoft.com/office/powerpoint/2010/main" val="39241520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381000" y="304800"/>
            <a:ext cx="8305800" cy="4724400"/>
          </a:xfrm>
        </p:spPr>
        <p:txBody>
          <a:bodyPr>
            <a:normAutofit fontScale="85000" lnSpcReduction="10000"/>
          </a:bodyPr>
          <a:lstStyle/>
          <a:p>
            <a:r>
              <a:rPr lang="en-US" sz="1800" dirty="0" smtClean="0"/>
              <a:t>I </a:t>
            </a:r>
            <a:r>
              <a:rPr lang="en-US" sz="1800" dirty="0"/>
              <a:t>can write a rule to represent a quadratic function through arithmetic operations and in context.</a:t>
            </a:r>
          </a:p>
          <a:p>
            <a:r>
              <a:rPr lang="en-US" sz="1800" b="0" dirty="0"/>
              <a:t>• I can rewrite quadratic functions in equivalent forms (limited to factored form and ax²+bx+c form).</a:t>
            </a:r>
          </a:p>
          <a:p>
            <a:r>
              <a:rPr lang="en-US" sz="1800" b="0" dirty="0"/>
              <a:t>• I can add and subtract expressions with degree less than or equal to 2.</a:t>
            </a:r>
          </a:p>
          <a:p>
            <a:r>
              <a:rPr lang="en-US" sz="1800" b="0" dirty="0"/>
              <a:t>• I can use the x-intercepts to write a quadratic function (given table or graph).</a:t>
            </a:r>
          </a:p>
          <a:p>
            <a:r>
              <a:rPr lang="en-US" sz="1800" b="0" dirty="0"/>
              <a:t>• I can write a quadratic function from context (limited to projectile motion).</a:t>
            </a:r>
          </a:p>
          <a:p>
            <a:r>
              <a:rPr lang="en-US" sz="1800" b="0" dirty="0"/>
              <a:t>• HP: I can write a quadratic function from context by combining expressions using addition,</a:t>
            </a:r>
          </a:p>
          <a:p>
            <a:r>
              <a:rPr lang="en-US" sz="1800" b="0" dirty="0"/>
              <a:t>subtraction, and/or multiplication operations</a:t>
            </a:r>
            <a:r>
              <a:rPr lang="en-US" sz="1800" b="0" dirty="0" smtClean="0"/>
              <a:t>.</a:t>
            </a:r>
          </a:p>
          <a:p>
            <a:r>
              <a:rPr lang="en-US" sz="1800" dirty="0"/>
              <a:t>I can interpret key features of quadratic functions using table, graph, rule, and in context.</a:t>
            </a:r>
          </a:p>
          <a:p>
            <a:r>
              <a:rPr lang="en-US" sz="1800" b="0" dirty="0"/>
              <a:t>• I can interpret the key features in context of a quadratic function given a graph, and/or table. (Note:</a:t>
            </a:r>
          </a:p>
          <a:p>
            <a:r>
              <a:rPr lang="en-US" sz="1800" b="0" dirty="0"/>
              <a:t>key features include zeros, y-intercept, maximum/minimum, symmetry, and direction)</a:t>
            </a:r>
          </a:p>
          <a:p>
            <a:r>
              <a:rPr lang="en-US" sz="1800" b="0" dirty="0"/>
              <a:t>• I can sketch a graph of a quadratic function by identifying and using the key features from the </a:t>
            </a:r>
            <a:r>
              <a:rPr lang="en-US" sz="1800" b="0" dirty="0" smtClean="0"/>
              <a:t>function rule</a:t>
            </a:r>
            <a:r>
              <a:rPr lang="en-US" sz="1800" b="0" dirty="0"/>
              <a:t>.</a:t>
            </a:r>
          </a:p>
          <a:p>
            <a:r>
              <a:rPr lang="en-US" sz="1800" b="0" dirty="0"/>
              <a:t>• I can describe the intervals of increase and decrease for a quadratic function.</a:t>
            </a:r>
          </a:p>
          <a:p>
            <a:r>
              <a:rPr lang="en-US" sz="1800" b="0" dirty="0"/>
              <a:t>• I can compare the key features of two quadratic functions represented in different ways.</a:t>
            </a:r>
          </a:p>
          <a:p>
            <a:r>
              <a:rPr lang="en-US" sz="1800" b="0" dirty="0"/>
              <a:t>• HP: I can explain the limitations of interpreting key features in context.</a:t>
            </a:r>
            <a:endParaRPr lang="en-US" sz="1800" dirty="0"/>
          </a:p>
          <a:p>
            <a:endParaRPr lang="en-US" sz="1800" dirty="0" smtClean="0"/>
          </a:p>
          <a:p>
            <a:endParaRPr lang="en-US" sz="1800" dirty="0"/>
          </a:p>
        </p:txBody>
      </p:sp>
      <p:sp>
        <p:nvSpPr>
          <p:cNvPr id="4" name="Title 3"/>
          <p:cNvSpPr>
            <a:spLocks noGrp="1"/>
          </p:cNvSpPr>
          <p:nvPr>
            <p:ph type="title"/>
          </p:nvPr>
        </p:nvSpPr>
        <p:spPr>
          <a:xfrm>
            <a:off x="457200" y="5410200"/>
            <a:ext cx="7787640" cy="548640"/>
          </a:xfrm>
        </p:spPr>
        <p:txBody>
          <a:bodyPr/>
          <a:lstStyle/>
          <a:p>
            <a:r>
              <a:rPr lang="en-US" dirty="0" smtClean="0"/>
              <a:t>Where to go after Painted Cubes in Math 1 </a:t>
            </a:r>
            <a:endParaRPr lang="en-US" dirty="0"/>
          </a:p>
        </p:txBody>
      </p:sp>
    </p:spTree>
    <p:extLst>
      <p:ext uri="{BB962C8B-B14F-4D97-AF65-F5344CB8AC3E}">
        <p14:creationId xmlns:p14="http://schemas.microsoft.com/office/powerpoint/2010/main" val="265057342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2325</TotalTime>
  <Words>1583</Words>
  <Application>Microsoft Office PowerPoint</Application>
  <PresentationFormat>On-screen Show (4:3)</PresentationFormat>
  <Paragraphs>127</Paragraphs>
  <Slides>15</Slides>
  <Notes>0</Notes>
  <HiddenSlides>1</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Angles</vt:lpstr>
      <vt:lpstr>Constructing Quadratic Functions throughout  Math 1, 2, and 3  </vt:lpstr>
      <vt:lpstr>PowerPoint Presentation</vt:lpstr>
      <vt:lpstr>Using Painted Cubes to model a quadratic function using repeated reasoning</vt:lpstr>
      <vt:lpstr>PowerPoint Presentation</vt:lpstr>
      <vt:lpstr>PowerPoint Presentation</vt:lpstr>
      <vt:lpstr>PowerPoint Presentation</vt:lpstr>
      <vt:lpstr>Using Painted Cubes to model a quadratic function using repeated reasoning</vt:lpstr>
      <vt:lpstr>MATH 1 Quadratic CCSSM</vt:lpstr>
      <vt:lpstr>Where to go after Painted Cubes in Math 1 </vt:lpstr>
      <vt:lpstr>PowerPoint Presentation</vt:lpstr>
      <vt:lpstr>Math 2 Big Ideas For Quadratic Functions</vt:lpstr>
      <vt:lpstr>Math 2 CCSSM</vt:lpstr>
      <vt:lpstr>PowerPoint Presentation</vt:lpstr>
      <vt:lpstr>Math 3 CCSSM</vt:lpstr>
      <vt:lpstr>PowerPoint Presentation</vt:lpstr>
    </vt:vector>
  </TitlesOfParts>
  <Company>Buncombe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Constructing Quadratic Functions throughout Math 1, 2, and 3  </dc:title>
  <dc:creator>emilybryant</dc:creator>
  <cp:lastModifiedBy>emilybryant</cp:lastModifiedBy>
  <cp:revision>45</cp:revision>
  <dcterms:created xsi:type="dcterms:W3CDTF">2013-07-30T17:27:10Z</dcterms:created>
  <dcterms:modified xsi:type="dcterms:W3CDTF">2013-11-04T13:09:59Z</dcterms:modified>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